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55272"/>
        </a:solidFill>
      </p:bgPr>
    </p:bg>
    <p:spTree>
      <p:nvGrpSpPr>
        <p:cNvPr id="1" name=""/>
        <p:cNvGrpSpPr/>
        <p:nvPr/>
      </p:nvGrpSpPr>
      <p:grpSpPr>
        <a:xfrm>
          <a:off x="0" y="0"/>
          <a:ext cx="0" cy="0"/>
          <a:chOff x="0" y="0"/>
          <a:chExt cx="0" cy="0"/>
        </a:xfrm>
      </p:grpSpPr>
      <p:sp>
        <p:nvSpPr>
          <p:cNvPr id="119" name="Why Timeneye?…"/>
          <p:cNvSpPr txBox="1"/>
          <p:nvPr>
            <p:ph type="ctrTitle"/>
          </p:nvPr>
        </p:nvSpPr>
        <p:spPr>
          <a:xfrm>
            <a:off x="1778000" y="4910394"/>
            <a:ext cx="20828000" cy="3895212"/>
          </a:xfrm>
          <a:prstGeom prst="rect">
            <a:avLst/>
          </a:prstGeom>
        </p:spPr>
        <p:txBody>
          <a:bodyPr/>
          <a:lstStyle/>
          <a:p>
            <a:pPr defTabSz="495300">
              <a:defRPr sz="9000">
                <a:solidFill>
                  <a:srgbClr val="FFFFFF"/>
                </a:solidFill>
                <a:latin typeface="Lexend Deca Regular Regular"/>
                <a:ea typeface="Lexend Deca Regular Regular"/>
                <a:cs typeface="Lexend Deca Regular Regular"/>
                <a:sym typeface="Lexend Deca Regular Regular"/>
              </a:defRPr>
            </a:pPr>
            <a:r>
              <a:t>Why Timeneye?</a:t>
            </a:r>
          </a:p>
          <a:p>
            <a:pPr defTabSz="495300">
              <a:defRPr sz="9000">
                <a:solidFill>
                  <a:srgbClr val="FFFFFF"/>
                </a:solidFill>
                <a:latin typeface="Lexend Deca Regular Regular"/>
                <a:ea typeface="Lexend Deca Regular Regular"/>
                <a:cs typeface="Lexend Deca Regular Regular"/>
                <a:sym typeface="Lexend Deca Regular Regular"/>
              </a:defRPr>
            </a:pPr>
          </a:p>
          <a:p>
            <a:pPr defTabSz="495300">
              <a:defRPr sz="5700">
                <a:solidFill>
                  <a:srgbClr val="FFFFFF"/>
                </a:solidFill>
                <a:latin typeface="Lexend Deca Regular Regular"/>
                <a:ea typeface="Lexend Deca Regular Regular"/>
                <a:cs typeface="Lexend Deca Regular Regular"/>
                <a:sym typeface="Lexend Deca Regular Regular"/>
              </a:defRPr>
            </a:pPr>
            <a:r>
              <a:t>An introduction to time-tracking and its deployment</a:t>
            </a:r>
          </a:p>
        </p:txBody>
      </p:sp>
      <p:pic>
        <p:nvPicPr>
          <p:cNvPr id="120" name="Timeneye-neg-oriz.png" descr="Timeneye-neg-oriz.png"/>
          <p:cNvPicPr>
            <a:picLocks noChangeAspect="1"/>
          </p:cNvPicPr>
          <p:nvPr/>
        </p:nvPicPr>
        <p:blipFill>
          <a:blip r:embed="rId2">
            <a:extLst/>
          </a:blip>
          <a:stretch>
            <a:fillRect/>
          </a:stretch>
        </p:blipFill>
        <p:spPr>
          <a:xfrm>
            <a:off x="9799561" y="2527390"/>
            <a:ext cx="4784878" cy="91596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3F9FE"/>
        </a:solidFill>
      </p:bgPr>
    </p:bg>
    <p:spTree>
      <p:nvGrpSpPr>
        <p:cNvPr id="1" name=""/>
        <p:cNvGrpSpPr/>
        <p:nvPr/>
      </p:nvGrpSpPr>
      <p:grpSpPr>
        <a:xfrm>
          <a:off x="0" y="0"/>
          <a:ext cx="0" cy="0"/>
          <a:chOff x="0" y="0"/>
          <a:chExt cx="0" cy="0"/>
        </a:xfrm>
      </p:grpSpPr>
      <p:pic>
        <p:nvPicPr>
          <p:cNvPr id="206" name="department.png" descr="department.png"/>
          <p:cNvPicPr>
            <a:picLocks noChangeAspect="1"/>
          </p:cNvPicPr>
          <p:nvPr/>
        </p:nvPicPr>
        <p:blipFill>
          <a:blip r:embed="rId2">
            <a:extLst/>
          </a:blip>
          <a:srcRect l="5423" t="0" r="945" b="10226"/>
          <a:stretch>
            <a:fillRect/>
          </a:stretch>
        </p:blipFill>
        <p:spPr>
          <a:xfrm>
            <a:off x="7663061" y="3611388"/>
            <a:ext cx="9505951" cy="5294293"/>
          </a:xfrm>
          <a:prstGeom prst="rect">
            <a:avLst/>
          </a:prstGeom>
          <a:ln w="12700">
            <a:miter lim="400000"/>
          </a:ln>
        </p:spPr>
      </p:pic>
      <p:pic>
        <p:nvPicPr>
          <p:cNvPr id="207" name="department costs.png" descr="department costs.png"/>
          <p:cNvPicPr>
            <a:picLocks noChangeAspect="1"/>
          </p:cNvPicPr>
          <p:nvPr/>
        </p:nvPicPr>
        <p:blipFill>
          <a:blip r:embed="rId3">
            <a:extLst/>
          </a:blip>
          <a:stretch>
            <a:fillRect/>
          </a:stretch>
        </p:blipFill>
        <p:spPr>
          <a:xfrm>
            <a:off x="7531193" y="9769594"/>
            <a:ext cx="9769686" cy="3213712"/>
          </a:xfrm>
          <a:prstGeom prst="rect">
            <a:avLst/>
          </a:prstGeom>
          <a:ln w="12700">
            <a:miter lim="400000"/>
          </a:ln>
        </p:spPr>
      </p:pic>
      <p:sp>
        <p:nvSpPr>
          <p:cNvPr id="208" name="5) Which department underwent the greatest effort?"/>
          <p:cNvSpPr txBox="1"/>
          <p:nvPr/>
        </p:nvSpPr>
        <p:spPr>
          <a:xfrm>
            <a:off x="7622040" y="2969810"/>
            <a:ext cx="9588057"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5) Which </a:t>
            </a:r>
            <a:r>
              <a:rPr>
                <a:latin typeface="Lexend Deca Regular Bold"/>
                <a:ea typeface="Lexend Deca Regular Bold"/>
                <a:cs typeface="Lexend Deca Regular Bold"/>
                <a:sym typeface="Lexend Deca Regular Bold"/>
              </a:rPr>
              <a:t>department </a:t>
            </a:r>
            <a:r>
              <a:t>underwent the greatest </a:t>
            </a:r>
            <a:r>
              <a:rPr>
                <a:latin typeface="Lexend Deca Regular Bold"/>
                <a:ea typeface="Lexend Deca Regular Bold"/>
                <a:cs typeface="Lexend Deca Regular Bold"/>
                <a:sym typeface="Lexend Deca Regular Bold"/>
              </a:rPr>
              <a:t>effort</a:t>
            </a:r>
            <a:r>
              <a:t>?    </a:t>
            </a:r>
          </a:p>
        </p:txBody>
      </p:sp>
      <p:sp>
        <p:nvSpPr>
          <p:cNvPr id="209" name="6) And what are the labour costs for each department?"/>
          <p:cNvSpPr txBox="1"/>
          <p:nvPr/>
        </p:nvSpPr>
        <p:spPr>
          <a:xfrm>
            <a:off x="7622040" y="9145244"/>
            <a:ext cx="9588057"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6) And what are the</a:t>
            </a:r>
            <a:r>
              <a:rPr>
                <a:latin typeface="Lexend Deca Regular Bold"/>
                <a:ea typeface="Lexend Deca Regular Bold"/>
                <a:cs typeface="Lexend Deca Regular Bold"/>
                <a:sym typeface="Lexend Deca Regular Bold"/>
              </a:rPr>
              <a:t> labour</a:t>
            </a:r>
            <a:r>
              <a:t> </a:t>
            </a:r>
            <a:r>
              <a:rPr>
                <a:latin typeface="Lexend Deca Regular Bold"/>
                <a:ea typeface="Lexend Deca Regular Bold"/>
                <a:cs typeface="Lexend Deca Regular Bold"/>
                <a:sym typeface="Lexend Deca Regular Bold"/>
              </a:rPr>
              <a:t>costs for each department</a:t>
            </a:r>
            <a:r>
              <a:t>?       </a:t>
            </a:r>
          </a:p>
        </p:txBody>
      </p:sp>
      <p:sp>
        <p:nvSpPr>
          <p:cNvPr id="210" name="Example of a report: The marketing&amp;communication agency"/>
          <p:cNvSpPr txBox="1"/>
          <p:nvPr/>
        </p:nvSpPr>
        <p:spPr>
          <a:xfrm>
            <a:off x="1838926" y="835983"/>
            <a:ext cx="19983683"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5000">
                <a:solidFill>
                  <a:srgbClr val="455272"/>
                </a:solidFill>
                <a:latin typeface="Lexend Deca Regular Bold"/>
                <a:ea typeface="Lexend Deca Regular Bold"/>
                <a:cs typeface="Lexend Deca Regular Bold"/>
                <a:sym typeface="Lexend Deca Regular Bold"/>
              </a:defRPr>
            </a:pPr>
            <a:r>
              <a:t>Example of a report: </a:t>
            </a:r>
            <a:r>
              <a:rPr>
                <a:solidFill>
                  <a:schemeClr val="accent1"/>
                </a:solidFill>
              </a:rPr>
              <a:t>The</a:t>
            </a:r>
            <a:r>
              <a:t> </a:t>
            </a:r>
            <a:r>
              <a:rPr>
                <a:solidFill>
                  <a:schemeClr val="accent1"/>
                </a:solidFill>
              </a:rPr>
              <a:t>marketing&amp;communication agency</a:t>
            </a:r>
            <a:r>
              <a:t> </a:t>
            </a:r>
          </a:p>
        </p:txBody>
      </p:sp>
      <p:sp>
        <p:nvSpPr>
          <p:cNvPr id="211" name="These are examples of some of the questions answered by a Timeneye report. In this case, the data are completely fictional."/>
          <p:cNvSpPr txBox="1"/>
          <p:nvPr/>
        </p:nvSpPr>
        <p:spPr>
          <a:xfrm>
            <a:off x="4169493" y="1991683"/>
            <a:ext cx="16045015"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0" sz="2000">
                <a:solidFill>
                  <a:srgbClr val="455272"/>
                </a:solidFill>
                <a:latin typeface="Lexend Deca Regular Regular"/>
                <a:ea typeface="Lexend Deca Regular Regular"/>
                <a:cs typeface="Lexend Deca Regular Regular"/>
                <a:sym typeface="Lexend Deca Regular Regular"/>
              </a:defRPr>
            </a:lvl1pPr>
          </a:lstStyle>
          <a:p>
            <a:pPr/>
            <a:r>
              <a:t>These are examples of some of the questions answered by a Timeneye report. In this case, the data are completely fictional.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Use cases &amp; success criteria"/>
          <p:cNvSpPr txBox="1"/>
          <p:nvPr/>
        </p:nvSpPr>
        <p:spPr>
          <a:xfrm>
            <a:off x="6717020" y="1064583"/>
            <a:ext cx="10949961"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Use cases &amp; success criteria</a:t>
            </a:r>
          </a:p>
        </p:txBody>
      </p:sp>
      <p:sp>
        <p:nvSpPr>
          <p:cNvPr id="214" name="Once you have decided what’s your use case, use this work frame to define your success criteria.…"/>
          <p:cNvSpPr txBox="1"/>
          <p:nvPr/>
        </p:nvSpPr>
        <p:spPr>
          <a:xfrm>
            <a:off x="2492501" y="2272088"/>
            <a:ext cx="1939899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t>Once you have decided what’s your use case, </a:t>
            </a:r>
            <a:r>
              <a:rPr>
                <a:latin typeface="Lexend Deca Regular Bold"/>
                <a:ea typeface="Lexend Deca Regular Bold"/>
                <a:cs typeface="Lexend Deca Regular Bold"/>
                <a:sym typeface="Lexend Deca Regular Bold"/>
              </a:rPr>
              <a:t>use this work frame to define your success criteria</a:t>
            </a:r>
            <a:r>
              <a:t>. </a:t>
            </a:r>
          </a:p>
          <a:p>
            <a:pPr algn="l"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t>If more than one department gets involved, their team members can each fill out a copy of this form and focus on their own goals.</a:t>
            </a:r>
          </a:p>
        </p:txBody>
      </p:sp>
      <p:graphicFrame>
        <p:nvGraphicFramePr>
          <p:cNvPr id="215" name="Table"/>
          <p:cNvGraphicFramePr/>
          <p:nvPr/>
        </p:nvGraphicFramePr>
        <p:xfrm>
          <a:off x="1438659" y="3657919"/>
          <a:ext cx="22093625" cy="9601991"/>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3680154"/>
                <a:gridCol w="3680154"/>
                <a:gridCol w="3680154"/>
                <a:gridCol w="3680154"/>
                <a:gridCol w="3680154"/>
                <a:gridCol w="3680154"/>
              </a:tblGrid>
              <a:tr h="1551560">
                <a:tc>
                  <a:txBody>
                    <a:bodyPr/>
                    <a:lstStyle/>
                    <a:p>
                      <a:pPr defTabSz="914400">
                        <a:defRPr b="0" sz="1800">
                          <a:solidFill>
                            <a:srgbClr val="000000"/>
                          </a:solidFill>
                        </a:defRPr>
                      </a:pPr>
                      <a:r>
                        <a:rPr b="1" sz="3200">
                          <a:solidFill>
                            <a:srgbClr val="FFFFFF"/>
                          </a:solidFill>
                          <a:sym typeface="Helvetica Neue"/>
                        </a:rPr>
                        <a:t>Scope</a:t>
                      </a:r>
                    </a:p>
                  </a:txBody>
                  <a:tcPr marL="50800" marR="50800" marT="50800" marB="50800" anchor="ctr" anchorCtr="0" horzOverflow="overflow">
                    <a:solidFill>
                      <a:schemeClr val="accent1">
                        <a:lumOff val="-13575"/>
                      </a:schemeClr>
                    </a:solidFill>
                  </a:tcPr>
                </a:tc>
                <a:tc>
                  <a:txBody>
                    <a:bodyPr/>
                    <a:lstStyle/>
                    <a:p>
                      <a:pPr defTabSz="914400">
                        <a:defRPr b="0" sz="1800">
                          <a:solidFill>
                            <a:srgbClr val="000000"/>
                          </a:solidFill>
                        </a:defRPr>
                      </a:pPr>
                      <a:r>
                        <a:rPr b="1" sz="3200">
                          <a:solidFill>
                            <a:srgbClr val="FFFFFF"/>
                          </a:solidFill>
                          <a:sym typeface="Helvetica Neue"/>
                        </a:rPr>
                        <a:t>Schedule</a:t>
                      </a:r>
                    </a:p>
                  </a:txBody>
                  <a:tcPr marL="50800" marR="50800" marT="50800" marB="50800" anchor="ctr" anchorCtr="0" horzOverflow="overflow">
                    <a:solidFill>
                      <a:schemeClr val="accent1">
                        <a:lumOff val="-13575"/>
                      </a:schemeClr>
                    </a:solidFill>
                  </a:tcPr>
                </a:tc>
                <a:tc>
                  <a:txBody>
                    <a:bodyPr/>
                    <a:lstStyle/>
                    <a:p>
                      <a:pPr defTabSz="914400">
                        <a:defRPr b="0" sz="1800">
                          <a:solidFill>
                            <a:srgbClr val="000000"/>
                          </a:solidFill>
                        </a:defRPr>
                      </a:pPr>
                      <a:r>
                        <a:rPr b="1" sz="3200">
                          <a:solidFill>
                            <a:srgbClr val="FFFFFF"/>
                          </a:solidFill>
                          <a:sym typeface="Helvetica Neue"/>
                        </a:rPr>
                        <a:t>Budget</a:t>
                      </a:r>
                    </a:p>
                  </a:txBody>
                  <a:tcPr marL="50800" marR="50800" marT="50800" marB="50800" anchor="ctr" anchorCtr="0" horzOverflow="overflow">
                    <a:solidFill>
                      <a:schemeClr val="accent1">
                        <a:lumOff val="-13575"/>
                      </a:schemeClr>
                    </a:solidFill>
                  </a:tcPr>
                </a:tc>
                <a:tc>
                  <a:txBody>
                    <a:bodyPr/>
                    <a:lstStyle/>
                    <a:p>
                      <a:pPr defTabSz="914400">
                        <a:defRPr b="0" sz="1800">
                          <a:solidFill>
                            <a:srgbClr val="000000"/>
                          </a:solidFill>
                        </a:defRPr>
                      </a:pPr>
                      <a:r>
                        <a:rPr b="1" sz="3200">
                          <a:solidFill>
                            <a:srgbClr val="FFFFFF"/>
                          </a:solidFill>
                          <a:sym typeface="Helvetica Neue"/>
                        </a:rPr>
                        <a:t>Team satisfaction</a:t>
                      </a:r>
                    </a:p>
                  </a:txBody>
                  <a:tcPr marL="50800" marR="50800" marT="50800" marB="50800" anchor="ctr" anchorCtr="0" horzOverflow="overflow">
                    <a:solidFill>
                      <a:schemeClr val="accent1">
                        <a:lumOff val="-13575"/>
                      </a:schemeClr>
                    </a:solidFill>
                  </a:tcPr>
                </a:tc>
                <a:tc>
                  <a:txBody>
                    <a:bodyPr/>
                    <a:lstStyle/>
                    <a:p>
                      <a:pPr defTabSz="914400">
                        <a:defRPr b="0" sz="1800">
                          <a:solidFill>
                            <a:srgbClr val="000000"/>
                          </a:solidFill>
                        </a:defRPr>
                      </a:pPr>
                      <a:r>
                        <a:rPr b="1" sz="3200">
                          <a:solidFill>
                            <a:srgbClr val="FFFFFF"/>
                          </a:solidFill>
                          <a:sym typeface="Helvetica Neue"/>
                        </a:rPr>
                        <a:t>Client satisfaction</a:t>
                      </a:r>
                    </a:p>
                  </a:txBody>
                  <a:tcPr marL="50800" marR="50800" marT="50800" marB="50800" anchor="ctr" anchorCtr="0" horzOverflow="overflow">
                    <a:solidFill>
                      <a:schemeClr val="accent1">
                        <a:lumOff val="-13575"/>
                      </a:schemeClr>
                    </a:solidFill>
                  </a:tcPr>
                </a:tc>
                <a:tc>
                  <a:txBody>
                    <a:bodyPr/>
                    <a:lstStyle/>
                    <a:p>
                      <a:pPr defTabSz="914400">
                        <a:defRPr b="0" sz="1800">
                          <a:solidFill>
                            <a:srgbClr val="000000"/>
                          </a:solidFill>
                        </a:defRPr>
                      </a:pPr>
                      <a:r>
                        <a:rPr b="1" sz="3200">
                          <a:solidFill>
                            <a:srgbClr val="FFFFFF"/>
                          </a:solidFill>
                          <a:sym typeface="Helvetica Neue"/>
                        </a:rPr>
                        <a:t>Quality</a:t>
                      </a:r>
                    </a:p>
                  </a:txBody>
                  <a:tcPr marL="50800" marR="50800" marT="50800" marB="50800" anchor="ctr" anchorCtr="0" horzOverflow="overflow">
                    <a:solidFill>
                      <a:schemeClr val="accent1">
                        <a:lumOff val="-13575"/>
                      </a:schemeClr>
                    </a:solidFill>
                  </a:tcPr>
                </a:tc>
              </a:tr>
              <a:tr h="8037729">
                <a:tc>
                  <a:txBody>
                    <a:bodyPr/>
                    <a:lstStyle/>
                    <a:p>
                      <a:pPr algn="l" defTabSz="914400">
                        <a:defRPr sz="2000">
                          <a:solidFill>
                            <a:srgbClr val="929292"/>
                          </a:solidFill>
                          <a:latin typeface="Lexend Deca Regular Regular"/>
                          <a:ea typeface="Lexend Deca Regular Regular"/>
                          <a:cs typeface="Lexend Deca Regular Regular"/>
                          <a:sym typeface="Lexend Deca Regular Regular"/>
                        </a:defRPr>
                      </a:pPr>
                      <a:r>
                        <a:t>What’s my project's main objective? </a:t>
                      </a:r>
                    </a:p>
                    <a:p>
                      <a:pPr algn="l" defTabSz="914400">
                        <a:defRPr sz="2000">
                          <a:solidFill>
                            <a:srgbClr val="929292"/>
                          </a:solidFill>
                          <a:latin typeface="Lexend Deca Regular Regular"/>
                          <a:ea typeface="Lexend Deca Regular Regular"/>
                          <a:cs typeface="Lexend Deca Regular Regular"/>
                          <a:sym typeface="Lexend Deca Regular Regular"/>
                        </a:defRPr>
                      </a:pPr>
                      <a:r>
                        <a:t>How long do we have to accomplish it?</a:t>
                      </a:r>
                    </a:p>
                    <a:p>
                      <a:pPr algn="l" defTabSz="914400">
                        <a:defRPr>
                          <a:solidFill>
                            <a:srgbClr val="455272"/>
                          </a:solidFill>
                          <a:latin typeface="Lexend Deca Regular Regular"/>
                          <a:ea typeface="Lexend Deca Regular Regular"/>
                          <a:cs typeface="Lexend Deca Regular Regular"/>
                          <a:sym typeface="Lexend Deca Regular Regular"/>
                        </a:defRPr>
                      </a:pPr>
                    </a:p>
                  </a:txBody>
                  <a:tcPr marL="50800" marR="50800" marT="50800" marB="50800" anchor="t" anchorCtr="0" horzOverflow="overflow"/>
                </a:tc>
                <a:tc>
                  <a:txBody>
                    <a:bodyPr/>
                    <a:lstStyle/>
                    <a:p>
                      <a:pPr algn="l" defTabSz="914400">
                        <a:defRPr sz="1800"/>
                      </a:pPr>
                      <a:r>
                        <a:rPr sz="2000">
                          <a:solidFill>
                            <a:srgbClr val="929292"/>
                          </a:solidFill>
                          <a:latin typeface="Lexend Deca Regular Regular"/>
                          <a:ea typeface="Lexend Deca Regular Regular"/>
                          <a:cs typeface="Lexend Deca Regular Regular"/>
                          <a:sym typeface="Lexend Deca Regular Regular"/>
                        </a:rPr>
                        <a:t>How long do we have to deliver?</a:t>
                      </a:r>
                    </a:p>
                  </a:txBody>
                  <a:tcPr marL="50800" marR="50800" marT="50800" marB="50800" anchor="t" anchorCtr="0" horzOverflow="overflow"/>
                </a:tc>
                <a:tc>
                  <a:txBody>
                    <a:bodyPr/>
                    <a:lstStyle/>
                    <a:p>
                      <a:pPr marL="457200" indent="-457200" algn="l" defTabSz="457200">
                        <a:tabLst>
                          <a:tab pos="139700" algn="l"/>
                          <a:tab pos="457200" algn="l"/>
                        </a:tabLst>
                        <a:defRPr sz="1800"/>
                      </a:pPr>
                      <a:r>
                        <a:rPr sz="2000">
                          <a:solidFill>
                            <a:srgbClr val="929292"/>
                          </a:solidFill>
                          <a:latin typeface="Lexend Deca Regular Regular"/>
                          <a:ea typeface="Lexend Deca Regular Regular"/>
                          <a:cs typeface="Lexend Deca Regular Regular"/>
                          <a:sym typeface="Lexend Deca Regular Regular"/>
                        </a:rPr>
                        <a:t>What’s the budget for our project in terms of time and money?</a:t>
                      </a:r>
                    </a:p>
                  </a:txBody>
                  <a:tcPr marL="50800" marR="50800" marT="50800" marB="50800" anchor="t" anchorCtr="0" horzOverflow="overflow"/>
                </a:tc>
                <a:tc>
                  <a:txBody>
                    <a:bodyPr/>
                    <a:lstStyle/>
                    <a:p>
                      <a:pPr algn="l" defTabSz="914400">
                        <a:defRPr sz="1800"/>
                      </a:pPr>
                      <a:r>
                        <a:rPr sz="2000">
                          <a:solidFill>
                            <a:srgbClr val="929292"/>
                          </a:solidFill>
                          <a:latin typeface="Lexend Deca Regular Regular"/>
                          <a:ea typeface="Lexend Deca Regular Regular"/>
                          <a:cs typeface="Lexend Deca Regular Regular"/>
                          <a:sym typeface="Lexend Deca Regular Regular"/>
                        </a:rPr>
                        <a:t>What do we expect from the team? How can they feel more engaged in the project? How can we help them perform better?</a:t>
                      </a:r>
                    </a:p>
                  </a:txBody>
                  <a:tcPr marL="50800" marR="50800" marT="50800" marB="50800" anchor="t" anchorCtr="0" horzOverflow="overflow"/>
                </a:tc>
                <a:tc>
                  <a:txBody>
                    <a:bodyPr/>
                    <a:lstStyle/>
                    <a:p>
                      <a:pPr algn="l" defTabSz="457200">
                        <a:defRPr sz="1800"/>
                      </a:pPr>
                      <a:r>
                        <a:rPr sz="2000">
                          <a:solidFill>
                            <a:srgbClr val="929292"/>
                          </a:solidFill>
                          <a:latin typeface="Lexend Deca Regular Regular"/>
                          <a:ea typeface="Lexend Deca Regular Regular"/>
                          <a:cs typeface="Lexend Deca Regular Regular"/>
                          <a:sym typeface="Lexend Deca Regular Regular"/>
                        </a:rPr>
                        <a:t>How do we evaluate our client's satisfaction? How can we increase it?</a:t>
                      </a:r>
                    </a:p>
                  </a:txBody>
                  <a:tcPr marL="50800" marR="50800" marT="50800" marB="50800" anchor="t" anchorCtr="0" horzOverflow="overflow"/>
                </a:tc>
                <a:tc>
                  <a:txBody>
                    <a:bodyPr/>
                    <a:lstStyle/>
                    <a:p>
                      <a:pPr algn="l" defTabSz="457200">
                        <a:defRPr sz="1800"/>
                      </a:pPr>
                      <a:r>
                        <a:rPr sz="2000">
                          <a:solidFill>
                            <a:srgbClr val="929292"/>
                          </a:solidFill>
                          <a:latin typeface="Lexend Deca Regular Regular"/>
                          <a:ea typeface="Lexend Deca Regular Regular"/>
                          <a:cs typeface="Lexend Deca Regular Regular"/>
                          <a:sym typeface="Lexend Deca Regular Regular"/>
                        </a:rPr>
                        <a:t>What deliverable needs improvement? How can we exceed the expectations?</a:t>
                      </a:r>
                    </a:p>
                  </a:txBody>
                  <a:tcPr marL="50800" marR="50800" marT="50800" marB="50800" anchor="t" anchorCtr="0" horzOverflow="overflow"/>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55272"/>
        </a:solidFill>
      </p:bgPr>
    </p:bg>
    <p:spTree>
      <p:nvGrpSpPr>
        <p:cNvPr id="1" name=""/>
        <p:cNvGrpSpPr/>
        <p:nvPr/>
      </p:nvGrpSpPr>
      <p:grpSpPr>
        <a:xfrm>
          <a:off x="0" y="0"/>
          <a:ext cx="0" cy="0"/>
          <a:chOff x="0" y="0"/>
          <a:chExt cx="0" cy="0"/>
        </a:xfrm>
      </p:grpSpPr>
      <p:sp>
        <p:nvSpPr>
          <p:cNvPr id="217" name="The deployment journey"/>
          <p:cNvSpPr txBox="1"/>
          <p:nvPr/>
        </p:nvSpPr>
        <p:spPr>
          <a:xfrm>
            <a:off x="7404357" y="1064583"/>
            <a:ext cx="9575286"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FFFFFF"/>
                </a:solidFill>
                <a:latin typeface="Lexend Deca Regular Bold"/>
                <a:ea typeface="Lexend Deca Regular Bold"/>
                <a:cs typeface="Lexend Deca Regular Bold"/>
                <a:sym typeface="Lexend Deca Regular Bold"/>
              </a:defRPr>
            </a:lvl1pPr>
          </a:lstStyle>
          <a:p>
            <a:pPr/>
            <a:r>
              <a:t>The deployment journey</a:t>
            </a:r>
          </a:p>
        </p:txBody>
      </p:sp>
      <p:pic>
        <p:nvPicPr>
          <p:cNvPr id="218" name="Deployment infographic.png" descr="Deployment infographic.png"/>
          <p:cNvPicPr>
            <a:picLocks noChangeAspect="1"/>
          </p:cNvPicPr>
          <p:nvPr/>
        </p:nvPicPr>
        <p:blipFill>
          <a:blip r:embed="rId2">
            <a:extLst/>
          </a:blip>
          <a:stretch>
            <a:fillRect/>
          </a:stretch>
        </p:blipFill>
        <p:spPr>
          <a:xfrm>
            <a:off x="4600177" y="6844369"/>
            <a:ext cx="15001508" cy="3871918"/>
          </a:xfrm>
          <a:prstGeom prst="rect">
            <a:avLst/>
          </a:prstGeom>
          <a:ln w="12700">
            <a:miter lim="400000"/>
          </a:ln>
        </p:spPr>
      </p:pic>
      <p:sp>
        <p:nvSpPr>
          <p:cNvPr id="219" name="Line"/>
          <p:cNvSpPr/>
          <p:nvPr/>
        </p:nvSpPr>
        <p:spPr>
          <a:xfrm>
            <a:off x="4323872" y="6509463"/>
            <a:ext cx="5216291" cy="1"/>
          </a:xfrm>
          <a:prstGeom prst="line">
            <a:avLst/>
          </a:prstGeom>
          <a:ln w="63500">
            <a:solidFill>
              <a:srgbClr val="FFFFFF"/>
            </a:solidFill>
            <a:miter lim="400000"/>
            <a:headEnd type="triangle" len="sm"/>
            <a:tailEnd type="triangle" len="sm"/>
          </a:ln>
        </p:spPr>
        <p:txBody>
          <a:bodyPr lIns="50800" tIns="50800" rIns="50800" bIns="50800" anchor="ctr"/>
          <a:lstStyle/>
          <a:p>
            <a:pPr/>
          </a:p>
        </p:txBody>
      </p:sp>
      <p:sp>
        <p:nvSpPr>
          <p:cNvPr id="220" name="Line"/>
          <p:cNvSpPr/>
          <p:nvPr/>
        </p:nvSpPr>
        <p:spPr>
          <a:xfrm>
            <a:off x="10967701" y="6509463"/>
            <a:ext cx="5216291" cy="1"/>
          </a:xfrm>
          <a:prstGeom prst="line">
            <a:avLst/>
          </a:prstGeom>
          <a:ln w="63500">
            <a:solidFill>
              <a:srgbClr val="FFFFFF"/>
            </a:solidFill>
            <a:miter lim="400000"/>
            <a:headEnd type="triangle" len="sm"/>
            <a:tailEnd type="triangle" len="sm"/>
          </a:ln>
        </p:spPr>
        <p:txBody>
          <a:bodyPr lIns="50800" tIns="50800" rIns="50800" bIns="50800" anchor="ctr"/>
          <a:lstStyle/>
          <a:p>
            <a:pPr/>
          </a:p>
        </p:txBody>
      </p:sp>
      <p:sp>
        <p:nvSpPr>
          <p:cNvPr id="221" name="Line"/>
          <p:cNvSpPr/>
          <p:nvPr/>
        </p:nvSpPr>
        <p:spPr>
          <a:xfrm>
            <a:off x="17611529" y="6509463"/>
            <a:ext cx="2448601" cy="1"/>
          </a:xfrm>
          <a:prstGeom prst="line">
            <a:avLst/>
          </a:prstGeom>
          <a:ln w="63500">
            <a:solidFill>
              <a:srgbClr val="FFFFFF"/>
            </a:solidFill>
            <a:miter lim="400000"/>
            <a:headEnd type="triangle" len="sm"/>
            <a:tailEnd type="triangle" len="sm"/>
          </a:ln>
        </p:spPr>
        <p:txBody>
          <a:bodyPr lIns="50800" tIns="50800" rIns="50800" bIns="50800" anchor="ctr"/>
          <a:lstStyle/>
          <a:p>
            <a:pPr/>
          </a:p>
        </p:txBody>
      </p:sp>
      <p:grpSp>
        <p:nvGrpSpPr>
          <p:cNvPr id="224" name="Group"/>
          <p:cNvGrpSpPr/>
          <p:nvPr/>
        </p:nvGrpSpPr>
        <p:grpSpPr>
          <a:xfrm>
            <a:off x="6503077" y="4386396"/>
            <a:ext cx="857882" cy="857881"/>
            <a:chOff x="0" y="0"/>
            <a:chExt cx="857880" cy="857880"/>
          </a:xfrm>
        </p:grpSpPr>
        <p:sp>
          <p:nvSpPr>
            <p:cNvPr id="222" name="Circle"/>
            <p:cNvSpPr/>
            <p:nvPr/>
          </p:nvSpPr>
          <p:spPr>
            <a:xfrm>
              <a:off x="0" y="0"/>
              <a:ext cx="857881" cy="857881"/>
            </a:xfrm>
            <a:prstGeom prst="ellipse">
              <a:avLst/>
            </a:prstGeom>
            <a:noFill/>
            <a:ln w="38100" cap="flat">
              <a:solidFill>
                <a:srgbClr val="FFFFFF"/>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23" name="1"/>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defRPr>
              </a:lvl1pPr>
            </a:lstStyle>
            <a:p>
              <a:pPr/>
              <a:r>
                <a:t>1</a:t>
              </a:r>
            </a:p>
          </p:txBody>
        </p:sp>
      </p:grpSp>
      <p:grpSp>
        <p:nvGrpSpPr>
          <p:cNvPr id="227" name="Group"/>
          <p:cNvGrpSpPr/>
          <p:nvPr/>
        </p:nvGrpSpPr>
        <p:grpSpPr>
          <a:xfrm>
            <a:off x="13146904" y="4386396"/>
            <a:ext cx="857882" cy="857881"/>
            <a:chOff x="0" y="0"/>
            <a:chExt cx="857880" cy="857880"/>
          </a:xfrm>
        </p:grpSpPr>
        <p:sp>
          <p:nvSpPr>
            <p:cNvPr id="225" name="Circle"/>
            <p:cNvSpPr/>
            <p:nvPr/>
          </p:nvSpPr>
          <p:spPr>
            <a:xfrm>
              <a:off x="0" y="0"/>
              <a:ext cx="857881" cy="857881"/>
            </a:xfrm>
            <a:prstGeom prst="ellipse">
              <a:avLst/>
            </a:prstGeom>
            <a:noFill/>
            <a:ln w="38100" cap="flat">
              <a:solidFill>
                <a:srgbClr val="FFFFFF"/>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26" name="2"/>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defRPr>
              </a:lvl1pPr>
            </a:lstStyle>
            <a:p>
              <a:pPr/>
              <a:r>
                <a:t>2</a:t>
              </a:r>
            </a:p>
          </p:txBody>
        </p:sp>
      </p:grpSp>
      <p:grpSp>
        <p:nvGrpSpPr>
          <p:cNvPr id="230" name="Group"/>
          <p:cNvGrpSpPr/>
          <p:nvPr/>
        </p:nvGrpSpPr>
        <p:grpSpPr>
          <a:xfrm>
            <a:off x="18406888" y="4386396"/>
            <a:ext cx="857882" cy="857881"/>
            <a:chOff x="0" y="0"/>
            <a:chExt cx="857880" cy="857880"/>
          </a:xfrm>
        </p:grpSpPr>
        <p:sp>
          <p:nvSpPr>
            <p:cNvPr id="228" name="Circle"/>
            <p:cNvSpPr/>
            <p:nvPr/>
          </p:nvSpPr>
          <p:spPr>
            <a:xfrm>
              <a:off x="0" y="0"/>
              <a:ext cx="857881" cy="857881"/>
            </a:xfrm>
            <a:prstGeom prst="ellipse">
              <a:avLst/>
            </a:prstGeom>
            <a:noFill/>
            <a:ln w="38100" cap="flat">
              <a:solidFill>
                <a:srgbClr val="FFFFFF"/>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29" name="3"/>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defRPr>
              </a:lvl1pPr>
            </a:lstStyle>
            <a:p>
              <a:pPr/>
              <a:r>
                <a:t>3</a:t>
              </a:r>
            </a:p>
          </p:txBody>
        </p:sp>
      </p:grpSp>
      <p:sp>
        <p:nvSpPr>
          <p:cNvPr id="231" name="START"/>
          <p:cNvSpPr txBox="1"/>
          <p:nvPr/>
        </p:nvSpPr>
        <p:spPr>
          <a:xfrm>
            <a:off x="6271363" y="5382175"/>
            <a:ext cx="132130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lumOff val="16847"/>
                  </a:schemeClr>
                </a:solidFill>
              </a:defRPr>
            </a:lvl1pPr>
          </a:lstStyle>
          <a:p>
            <a:pPr/>
            <a:r>
              <a:t>START</a:t>
            </a:r>
          </a:p>
        </p:txBody>
      </p:sp>
      <p:sp>
        <p:nvSpPr>
          <p:cNvPr id="232" name="EXPERIMENT"/>
          <p:cNvSpPr txBox="1"/>
          <p:nvPr/>
        </p:nvSpPr>
        <p:spPr>
          <a:xfrm>
            <a:off x="12270158" y="5531876"/>
            <a:ext cx="261137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lumOff val="16847"/>
                  </a:schemeClr>
                </a:solidFill>
              </a:defRPr>
            </a:lvl1pPr>
          </a:lstStyle>
          <a:p>
            <a:pPr/>
            <a:r>
              <a:t>EXPERIMENT</a:t>
            </a:r>
          </a:p>
        </p:txBody>
      </p:sp>
      <p:sp>
        <p:nvSpPr>
          <p:cNvPr id="233" name="SCALE"/>
          <p:cNvSpPr txBox="1"/>
          <p:nvPr/>
        </p:nvSpPr>
        <p:spPr>
          <a:xfrm>
            <a:off x="18146982" y="5531876"/>
            <a:ext cx="137769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lumOff val="16847"/>
                  </a:schemeClr>
                </a:solidFill>
              </a:defRPr>
            </a:lvl1pPr>
          </a:lstStyle>
          <a:p>
            <a:pPr/>
            <a:r>
              <a:t>SCALE</a:t>
            </a:r>
          </a:p>
        </p:txBody>
      </p:sp>
      <p:sp>
        <p:nvSpPr>
          <p:cNvPr id="234" name="We recommend rolling out Timeneye in 3 stages, starting with a small group of early adopters, so you can better learn about the software and start planning your org-wide deployment."/>
          <p:cNvSpPr txBox="1"/>
          <p:nvPr/>
        </p:nvSpPr>
        <p:spPr>
          <a:xfrm>
            <a:off x="4323872" y="2541734"/>
            <a:ext cx="1573625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400">
                <a:solidFill>
                  <a:srgbClr val="FFFFFF"/>
                </a:solidFill>
                <a:latin typeface="Lexend Deca Regular Regular"/>
                <a:ea typeface="Lexend Deca Regular Regular"/>
                <a:cs typeface="Lexend Deca Regular Regular"/>
                <a:sym typeface="Lexend Deca Regular Regular"/>
              </a:defRPr>
            </a:pPr>
            <a:r>
              <a:t>We recommend rolling out Timeneye </a:t>
            </a:r>
            <a:r>
              <a:rPr>
                <a:latin typeface="Lexend Deca Regular Bold"/>
                <a:ea typeface="Lexend Deca Regular Bold"/>
                <a:cs typeface="Lexend Deca Regular Bold"/>
                <a:sym typeface="Lexend Deca Regular Bold"/>
              </a:rPr>
              <a:t>in 3 stages</a:t>
            </a:r>
            <a:r>
              <a:t>, starting with a </a:t>
            </a:r>
            <a:r>
              <a:rPr>
                <a:latin typeface="Lexend Deca Regular Bold"/>
                <a:ea typeface="Lexend Deca Regular Bold"/>
                <a:cs typeface="Lexend Deca Regular Bold"/>
                <a:sym typeface="Lexend Deca Regular Bold"/>
              </a:rPr>
              <a:t>small group of early adopters</a:t>
            </a:r>
            <a:r>
              <a:t>, so you can better learn about the software and start planning your org-wide deployment.</a:t>
            </a:r>
          </a:p>
        </p:txBody>
      </p:sp>
      <p:sp>
        <p:nvSpPr>
          <p:cNvPr id="235" name="Plan"/>
          <p:cNvSpPr txBox="1"/>
          <p:nvPr/>
        </p:nvSpPr>
        <p:spPr>
          <a:xfrm>
            <a:off x="4959413" y="8332255"/>
            <a:ext cx="755295"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400">
                <a:solidFill>
                  <a:srgbClr val="FFFFFF"/>
                </a:solidFill>
                <a:latin typeface="Lexend Deca Regular Regular"/>
                <a:ea typeface="Lexend Deca Regular Regular"/>
                <a:cs typeface="Lexend Deca Regular Regular"/>
                <a:sym typeface="Lexend Deca Regular Regular"/>
              </a:defRPr>
            </a:lvl1pPr>
          </a:lstStyle>
          <a:p>
            <a:pPr/>
            <a:r>
              <a:t>Plan</a:t>
            </a:r>
          </a:p>
        </p:txBody>
      </p:sp>
      <p:sp>
        <p:nvSpPr>
          <p:cNvPr id="236" name="Workspace…"/>
          <p:cNvSpPr txBox="1"/>
          <p:nvPr/>
        </p:nvSpPr>
        <p:spPr>
          <a:xfrm>
            <a:off x="7737135" y="8332255"/>
            <a:ext cx="185044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400">
                <a:solidFill>
                  <a:srgbClr val="FFFFFF"/>
                </a:solidFill>
                <a:latin typeface="Lexend Deca Regular Regular"/>
                <a:ea typeface="Lexend Deca Regular Regular"/>
                <a:cs typeface="Lexend Deca Regular Regular"/>
                <a:sym typeface="Lexend Deca Regular Regular"/>
              </a:defRPr>
            </a:pPr>
            <a:r>
              <a:t>Workspace </a:t>
            </a:r>
          </a:p>
          <a:p>
            <a:pPr>
              <a:defRPr b="0" sz="2400">
                <a:solidFill>
                  <a:srgbClr val="FFFFFF"/>
                </a:solidFill>
                <a:latin typeface="Lexend Deca Regular Regular"/>
                <a:ea typeface="Lexend Deca Regular Regular"/>
                <a:cs typeface="Lexend Deca Regular Regular"/>
                <a:sym typeface="Lexend Deca Regular Regular"/>
              </a:defRPr>
            </a:pPr>
            <a:r>
              <a:t>set up</a:t>
            </a:r>
          </a:p>
        </p:txBody>
      </p:sp>
      <p:sp>
        <p:nvSpPr>
          <p:cNvPr id="237" name="Deploy"/>
          <p:cNvSpPr txBox="1"/>
          <p:nvPr/>
        </p:nvSpPr>
        <p:spPr>
          <a:xfrm>
            <a:off x="11528349" y="8332255"/>
            <a:ext cx="1145135"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400">
                <a:solidFill>
                  <a:srgbClr val="FFFFFF"/>
                </a:solidFill>
                <a:latin typeface="Lexend Deca Regular Regular"/>
                <a:ea typeface="Lexend Deca Regular Regular"/>
                <a:cs typeface="Lexend Deca Regular Regular"/>
                <a:sym typeface="Lexend Deca Regular Regular"/>
              </a:defRPr>
            </a:lvl1pPr>
          </a:lstStyle>
          <a:p>
            <a:pPr/>
            <a:r>
              <a:t>Deploy</a:t>
            </a:r>
          </a:p>
        </p:txBody>
      </p:sp>
      <p:sp>
        <p:nvSpPr>
          <p:cNvPr id="238" name="Test"/>
          <p:cNvSpPr txBox="1"/>
          <p:nvPr/>
        </p:nvSpPr>
        <p:spPr>
          <a:xfrm>
            <a:off x="15195929" y="8332255"/>
            <a:ext cx="70104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400">
                <a:solidFill>
                  <a:srgbClr val="FFFFFF"/>
                </a:solidFill>
                <a:latin typeface="Lexend Deca Regular Regular"/>
                <a:ea typeface="Lexend Deca Regular Regular"/>
                <a:cs typeface="Lexend Deca Regular Regular"/>
                <a:sym typeface="Lexend Deca Regular Regular"/>
              </a:defRPr>
            </a:lvl1pPr>
          </a:lstStyle>
          <a:p>
            <a:pPr/>
            <a:r>
              <a:t>Test</a:t>
            </a:r>
          </a:p>
        </p:txBody>
      </p:sp>
      <p:sp>
        <p:nvSpPr>
          <p:cNvPr id="239" name="Scale"/>
          <p:cNvSpPr txBox="1"/>
          <p:nvPr/>
        </p:nvSpPr>
        <p:spPr>
          <a:xfrm>
            <a:off x="18379542" y="8332255"/>
            <a:ext cx="91257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400">
                <a:solidFill>
                  <a:srgbClr val="FFFFFF"/>
                </a:solidFill>
                <a:latin typeface="Lexend Deca Regular Regular"/>
                <a:ea typeface="Lexend Deca Regular Regular"/>
                <a:cs typeface="Lexend Deca Regular Regular"/>
                <a:sym typeface="Lexend Deca Regular Regular"/>
              </a:defRPr>
            </a:lvl1pPr>
          </a:lstStyle>
          <a:p>
            <a:pPr/>
            <a:r>
              <a:t>Scale</a:t>
            </a:r>
          </a:p>
        </p:txBody>
      </p:sp>
      <p:sp>
        <p:nvSpPr>
          <p:cNvPr id="240" name="Fix &amp; Update"/>
          <p:cNvSpPr txBox="1"/>
          <p:nvPr/>
        </p:nvSpPr>
        <p:spPr>
          <a:xfrm>
            <a:off x="12773782" y="10411148"/>
            <a:ext cx="204795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400">
                <a:solidFill>
                  <a:srgbClr val="FFFFFF"/>
                </a:solidFill>
                <a:latin typeface="Lexend Deca Regular Regular"/>
                <a:ea typeface="Lexend Deca Regular Regular"/>
                <a:cs typeface="Lexend Deca Regular Regular"/>
                <a:sym typeface="Lexend Deca Regular Regular"/>
              </a:defRPr>
            </a:lvl1pPr>
          </a:lstStyle>
          <a:p>
            <a:pPr/>
            <a:r>
              <a:t>Fix &amp; Update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Who wants to be an early adopter?"/>
          <p:cNvSpPr txBox="1"/>
          <p:nvPr/>
        </p:nvSpPr>
        <p:spPr>
          <a:xfrm>
            <a:off x="5284074" y="1064583"/>
            <a:ext cx="13815851"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Who wants to be an early adopter?</a:t>
            </a:r>
          </a:p>
        </p:txBody>
      </p:sp>
      <p:sp>
        <p:nvSpPr>
          <p:cNvPr id="243" name="Who are the early adopters?…"/>
          <p:cNvSpPr txBox="1"/>
          <p:nvPr/>
        </p:nvSpPr>
        <p:spPr>
          <a:xfrm>
            <a:off x="1361102" y="2785583"/>
            <a:ext cx="21661796"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Who are the early adopters?</a:t>
            </a:r>
          </a:p>
          <a:p>
            <a:pPr algn="l" defTabSz="457200">
              <a:defRPr b="0" sz="2400">
                <a:solidFill>
                  <a:srgbClr val="455272"/>
                </a:solidFill>
                <a:latin typeface="Lexend Deca Regular Regular"/>
                <a:ea typeface="Lexend Deca Regular Regular"/>
                <a:cs typeface="Lexend Deca Regular Regular"/>
                <a:sym typeface="Lexend Deca Regular Regular"/>
              </a:defRPr>
            </a:pPr>
            <a:r>
              <a: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They are a </a:t>
            </a:r>
            <a:r>
              <a:rPr>
                <a:latin typeface="Lexend Deca Regular Bold"/>
                <a:ea typeface="Lexend Deca Regular Bold"/>
                <a:cs typeface="Lexend Deca Regular Bold"/>
                <a:sym typeface="Lexend Deca Regular Bold"/>
              </a:rPr>
              <a:t>small group of like-minded people </a:t>
            </a:r>
            <a:r>
              <a:t>who are interested in Timeneye’s benefits and they have the business’ well-being at heart.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They could be employees or managers from any department. There is no need for any specific technical skill.</a:t>
            </a:r>
          </a:p>
        </p:txBody>
      </p:sp>
      <p:sp>
        <p:nvSpPr>
          <p:cNvPr id="244" name="What are their responsibilities?…"/>
          <p:cNvSpPr txBox="1"/>
          <p:nvPr/>
        </p:nvSpPr>
        <p:spPr>
          <a:xfrm>
            <a:off x="1361102" y="5096006"/>
            <a:ext cx="21661796"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What are their responsibilities?</a:t>
            </a:r>
          </a:p>
          <a:p>
            <a:pPr algn="l" defTabSz="457200">
              <a:defRPr b="0" sz="2400">
                <a:solidFill>
                  <a:srgbClr val="455272"/>
                </a:solidFill>
                <a:latin typeface="Lexend Deca Regular Regular"/>
                <a:ea typeface="Lexend Deca Regular Regular"/>
                <a:cs typeface="Lexend Deca Regular Regular"/>
                <a:sym typeface="Lexend Deca Regular Regular"/>
              </a:defRPr>
            </a:pPr>
            <a:r>
              <a: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During the pilot, they will be responsible to test the new software, making time-tracking part of their work routine, and giving feedback about their experience. They will be in constant communication with their team leader and IT department in order to troubleshoot any possible problem. Later on, they could also help train their peers about how to use Timeneye efficiently.</a:t>
            </a:r>
          </a:p>
        </p:txBody>
      </p:sp>
      <p:sp>
        <p:nvSpPr>
          <p:cNvPr id="245" name="Who is suitable?…"/>
          <p:cNvSpPr txBox="1"/>
          <p:nvPr/>
        </p:nvSpPr>
        <p:spPr>
          <a:xfrm>
            <a:off x="1361102" y="7787429"/>
            <a:ext cx="21661796" cy="401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Who is suitable?</a:t>
            </a:r>
          </a:p>
          <a:p>
            <a:pPr algn="l" defTabSz="457200">
              <a:defRPr b="0" sz="2400">
                <a:solidFill>
                  <a:srgbClr val="455272"/>
                </a:solidFill>
                <a:latin typeface="Lexend Deca Regular Regular"/>
                <a:ea typeface="Lexend Deca Regular Regular"/>
                <a:cs typeface="Lexend Deca Regular Regular"/>
                <a:sym typeface="Lexend Deca Regular Regular"/>
              </a:defRPr>
            </a:pPr>
            <a:r>
              <a: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Typically, early adopters share these traits:</a:t>
            </a:r>
          </a:p>
          <a:p>
            <a:pPr algn="l" defTabSz="457200">
              <a:defRPr b="0" sz="2400">
                <a:solidFill>
                  <a:srgbClr val="455272"/>
                </a:solidFill>
                <a:latin typeface="Lexend Deca Regular Regular"/>
                <a:ea typeface="Lexend Deca Regular Regular"/>
                <a:cs typeface="Lexend Deca Regular Regular"/>
                <a:sym typeface="Lexend Deca Regular Regular"/>
              </a:defRPr>
            </a:pP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Interested in technology</a:t>
            </a: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Willing to be a part of the change</a:t>
            </a: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Seeking to make improvements</a:t>
            </a: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Collaborative by nature</a:t>
            </a: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Willing to share their observations and learnings with the group</a:t>
            </a:r>
          </a:p>
          <a:p>
            <a:pPr marL="457200" indent="-317500" algn="l" defTabSz="457200">
              <a:buClr>
                <a:srgbClr val="565867"/>
              </a:buClr>
              <a:buSzPct val="125000"/>
              <a:buFont typeface="Helvetica Neue"/>
              <a:buChar char="•"/>
              <a:defRPr b="0" sz="2400">
                <a:solidFill>
                  <a:srgbClr val="455272"/>
                </a:solidFill>
                <a:latin typeface="Lexend Deca Regular Regular"/>
                <a:ea typeface="Lexend Deca Regular Regular"/>
                <a:cs typeface="Lexend Deca Regular Regular"/>
                <a:sym typeface="Lexend Deca Regular Regular"/>
              </a:defRPr>
            </a:pPr>
            <a:r>
              <a:t>They are risk-takers willing to try something new</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55272"/>
        </a:solidFill>
      </p:bgPr>
    </p:bg>
    <p:spTree>
      <p:nvGrpSpPr>
        <p:cNvPr id="1" name=""/>
        <p:cNvGrpSpPr/>
        <p:nvPr/>
      </p:nvGrpSpPr>
      <p:grpSpPr>
        <a:xfrm>
          <a:off x="0" y="0"/>
          <a:ext cx="0" cy="0"/>
          <a:chOff x="0" y="0"/>
          <a:chExt cx="0" cy="0"/>
        </a:xfrm>
      </p:grpSpPr>
      <p:sp>
        <p:nvSpPr>
          <p:cNvPr id="247" name="Thank you for taking part in this meeting"/>
          <p:cNvSpPr txBox="1"/>
          <p:nvPr>
            <p:ph type="ctrTitle"/>
          </p:nvPr>
        </p:nvSpPr>
        <p:spPr>
          <a:xfrm>
            <a:off x="1778000" y="4430599"/>
            <a:ext cx="20828000" cy="2115810"/>
          </a:xfrm>
          <a:prstGeom prst="rect">
            <a:avLst/>
          </a:prstGeom>
        </p:spPr>
        <p:txBody>
          <a:bodyPr/>
          <a:lstStyle>
            <a:lvl1pPr defTabSz="602615">
              <a:defRPr sz="8176">
                <a:solidFill>
                  <a:srgbClr val="FFFFFF"/>
                </a:solidFill>
                <a:latin typeface="Lexend Deca Regular Regular"/>
                <a:ea typeface="Lexend Deca Regular Regular"/>
                <a:cs typeface="Lexend Deca Regular Regular"/>
                <a:sym typeface="Lexend Deca Regular Regular"/>
              </a:defRPr>
            </a:lvl1pPr>
          </a:lstStyle>
          <a:p>
            <a:pPr/>
            <a:r>
              <a:t>Thank you for taking part in this meeting</a:t>
            </a:r>
          </a:p>
        </p:txBody>
      </p:sp>
      <p:pic>
        <p:nvPicPr>
          <p:cNvPr id="248" name="Timeneye-neg-oriz.png" descr="Timeneye-neg-oriz.png"/>
          <p:cNvPicPr>
            <a:picLocks noChangeAspect="1"/>
          </p:cNvPicPr>
          <p:nvPr/>
        </p:nvPicPr>
        <p:blipFill>
          <a:blip r:embed="rId2">
            <a:extLst/>
          </a:blip>
          <a:stretch>
            <a:fillRect/>
          </a:stretch>
        </p:blipFill>
        <p:spPr>
          <a:xfrm>
            <a:off x="9799561" y="2527390"/>
            <a:ext cx="4784878" cy="915964"/>
          </a:xfrm>
          <a:prstGeom prst="rect">
            <a:avLst/>
          </a:prstGeom>
          <a:ln w="12700">
            <a:miter lim="400000"/>
          </a:ln>
        </p:spPr>
      </p:pic>
      <p:sp>
        <p:nvSpPr>
          <p:cNvPr id="249" name="In case you are interested in time-tracking and would like to join our pilot team, please contact us at:…"/>
          <p:cNvSpPr txBox="1"/>
          <p:nvPr/>
        </p:nvSpPr>
        <p:spPr>
          <a:xfrm>
            <a:off x="1778000" y="7533654"/>
            <a:ext cx="20828000" cy="4735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defTabSz="429259">
              <a:defRPr b="0" sz="5824">
                <a:solidFill>
                  <a:srgbClr val="FFFFFF"/>
                </a:solidFill>
                <a:latin typeface="Lexend Deca Regular Light"/>
                <a:ea typeface="Lexend Deca Regular Light"/>
                <a:cs typeface="Lexend Deca Regular Light"/>
                <a:sym typeface="Lexend Deca Regular Light"/>
              </a:defRPr>
            </a:pPr>
            <a:r>
              <a:t>In case you are interested in time-tracking and would like to join our pilot team, please contact us at:</a:t>
            </a:r>
          </a:p>
          <a:p>
            <a:pPr defTabSz="429259">
              <a:defRPr b="0" sz="5824">
                <a:solidFill>
                  <a:srgbClr val="FFFFFF"/>
                </a:solidFill>
                <a:latin typeface="Lexend Deca Regular Light"/>
                <a:ea typeface="Lexend Deca Regular Light"/>
                <a:cs typeface="Lexend Deca Regular Light"/>
                <a:sym typeface="Lexend Deca Regular Light"/>
              </a:defRPr>
            </a:pPr>
            <a:r>
              <a:t>___________</a:t>
            </a:r>
          </a:p>
          <a:p>
            <a:pPr defTabSz="429259">
              <a:defRPr b="0" sz="5824">
                <a:solidFill>
                  <a:srgbClr val="FFFFFF"/>
                </a:solidFill>
                <a:latin typeface="Lexend Deca Regular Regular"/>
                <a:ea typeface="Lexend Deca Regular Regular"/>
                <a:cs typeface="Lexend Deca Regular Regular"/>
                <a:sym typeface="Lexend Deca Regular Regular"/>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able of Content"/>
          <p:cNvSpPr txBox="1"/>
          <p:nvPr/>
        </p:nvSpPr>
        <p:spPr>
          <a:xfrm>
            <a:off x="8938401" y="1064583"/>
            <a:ext cx="6507198"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Table of Content</a:t>
            </a:r>
          </a:p>
        </p:txBody>
      </p:sp>
      <p:grpSp>
        <p:nvGrpSpPr>
          <p:cNvPr id="125" name="Group"/>
          <p:cNvGrpSpPr/>
          <p:nvPr/>
        </p:nvGrpSpPr>
        <p:grpSpPr>
          <a:xfrm>
            <a:off x="4469798" y="3081595"/>
            <a:ext cx="857882" cy="857881"/>
            <a:chOff x="0" y="0"/>
            <a:chExt cx="857880" cy="857880"/>
          </a:xfrm>
        </p:grpSpPr>
        <p:sp>
          <p:nvSpPr>
            <p:cNvPr id="123"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24" name="1"/>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1</a:t>
              </a:r>
            </a:p>
          </p:txBody>
        </p:sp>
      </p:grpSp>
      <p:grpSp>
        <p:nvGrpSpPr>
          <p:cNvPr id="128" name="Group"/>
          <p:cNvGrpSpPr/>
          <p:nvPr/>
        </p:nvGrpSpPr>
        <p:grpSpPr>
          <a:xfrm>
            <a:off x="11179006" y="3081595"/>
            <a:ext cx="857881" cy="857881"/>
            <a:chOff x="0" y="0"/>
            <a:chExt cx="857880" cy="857880"/>
          </a:xfrm>
        </p:grpSpPr>
        <p:sp>
          <p:nvSpPr>
            <p:cNvPr id="126"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27" name="2"/>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2</a:t>
              </a:r>
            </a:p>
          </p:txBody>
        </p:sp>
      </p:grpSp>
      <p:grpSp>
        <p:nvGrpSpPr>
          <p:cNvPr id="131" name="Group"/>
          <p:cNvGrpSpPr/>
          <p:nvPr/>
        </p:nvGrpSpPr>
        <p:grpSpPr>
          <a:xfrm>
            <a:off x="19234864" y="3081595"/>
            <a:ext cx="857882" cy="857881"/>
            <a:chOff x="0" y="0"/>
            <a:chExt cx="857880" cy="857880"/>
          </a:xfrm>
        </p:grpSpPr>
        <p:sp>
          <p:nvSpPr>
            <p:cNvPr id="129"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30" name="3"/>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3</a:t>
              </a:r>
            </a:p>
          </p:txBody>
        </p:sp>
      </p:grpSp>
      <p:grpSp>
        <p:nvGrpSpPr>
          <p:cNvPr id="134" name="Group"/>
          <p:cNvGrpSpPr/>
          <p:nvPr/>
        </p:nvGrpSpPr>
        <p:grpSpPr>
          <a:xfrm>
            <a:off x="4469798" y="7863258"/>
            <a:ext cx="857882" cy="857881"/>
            <a:chOff x="0" y="0"/>
            <a:chExt cx="857880" cy="857880"/>
          </a:xfrm>
        </p:grpSpPr>
        <p:sp>
          <p:nvSpPr>
            <p:cNvPr id="132"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33" name="4"/>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4</a:t>
              </a:r>
            </a:p>
          </p:txBody>
        </p:sp>
      </p:grpSp>
      <p:grpSp>
        <p:nvGrpSpPr>
          <p:cNvPr id="137" name="Group"/>
          <p:cNvGrpSpPr/>
          <p:nvPr/>
        </p:nvGrpSpPr>
        <p:grpSpPr>
          <a:xfrm>
            <a:off x="11179006" y="7863258"/>
            <a:ext cx="857881" cy="857881"/>
            <a:chOff x="0" y="0"/>
            <a:chExt cx="857880" cy="857880"/>
          </a:xfrm>
        </p:grpSpPr>
        <p:sp>
          <p:nvSpPr>
            <p:cNvPr id="135"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36" name="5"/>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5</a:t>
              </a:r>
            </a:p>
          </p:txBody>
        </p:sp>
      </p:grpSp>
      <p:grpSp>
        <p:nvGrpSpPr>
          <p:cNvPr id="140" name="Group"/>
          <p:cNvGrpSpPr/>
          <p:nvPr/>
        </p:nvGrpSpPr>
        <p:grpSpPr>
          <a:xfrm>
            <a:off x="19234864" y="7863258"/>
            <a:ext cx="857882" cy="857881"/>
            <a:chOff x="0" y="0"/>
            <a:chExt cx="857880" cy="857880"/>
          </a:xfrm>
        </p:grpSpPr>
        <p:sp>
          <p:nvSpPr>
            <p:cNvPr id="138" name="Circle"/>
            <p:cNvSpPr/>
            <p:nvPr/>
          </p:nvSpPr>
          <p:spPr>
            <a:xfrm>
              <a:off x="0" y="0"/>
              <a:ext cx="857881" cy="857881"/>
            </a:xfrm>
            <a:prstGeom prst="ellipse">
              <a:avLst/>
            </a:prstGeom>
            <a:noFill/>
            <a:ln w="38100" cap="flat">
              <a:solidFill>
                <a:schemeClr val="accent1"/>
              </a:solidFill>
              <a:prstDash val="solid"/>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39" name="6"/>
            <p:cNvSpPr txBox="1"/>
            <p:nvPr/>
          </p:nvSpPr>
          <p:spPr>
            <a:xfrm>
              <a:off x="265871" y="148715"/>
              <a:ext cx="326137"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1"/>
                  </a:solidFill>
                </a:defRPr>
              </a:lvl1pPr>
            </a:lstStyle>
            <a:p>
              <a:pPr/>
              <a:r>
                <a:t>6</a:t>
              </a:r>
            </a:p>
          </p:txBody>
        </p:sp>
      </p:grpSp>
      <p:sp>
        <p:nvSpPr>
          <p:cNvPr id="141" name="The benefits of…"/>
          <p:cNvSpPr txBox="1"/>
          <p:nvPr/>
        </p:nvSpPr>
        <p:spPr>
          <a:xfrm>
            <a:off x="3328660" y="4400813"/>
            <a:ext cx="3140159"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rgbClr val="455272"/>
                </a:solidFill>
                <a:latin typeface="Lexend Deca Regular Bold"/>
                <a:ea typeface="Lexend Deca Regular Bold"/>
                <a:cs typeface="Lexend Deca Regular Bold"/>
                <a:sym typeface="Lexend Deca Regular Bold"/>
              </a:defRPr>
            </a:pPr>
            <a:r>
              <a:t>The benefits of </a:t>
            </a:r>
          </a:p>
          <a:p>
            <a:pPr>
              <a:defRPr b="0">
                <a:solidFill>
                  <a:srgbClr val="455272"/>
                </a:solidFill>
                <a:latin typeface="Lexend Deca Regular Bold"/>
                <a:ea typeface="Lexend Deca Regular Bold"/>
                <a:cs typeface="Lexend Deca Regular Bold"/>
                <a:sym typeface="Lexend Deca Regular Bold"/>
              </a:defRPr>
            </a:pPr>
            <a:r>
              <a:t>time-tracking</a:t>
            </a:r>
          </a:p>
        </p:txBody>
      </p:sp>
      <p:sp>
        <p:nvSpPr>
          <p:cNvPr id="142" name="Why Timeneye?"/>
          <p:cNvSpPr txBox="1"/>
          <p:nvPr/>
        </p:nvSpPr>
        <p:spPr>
          <a:xfrm>
            <a:off x="10021315" y="4400813"/>
            <a:ext cx="317326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rgbClr val="455272"/>
                </a:solidFill>
                <a:latin typeface="Lexend Deca Regular Bold"/>
                <a:ea typeface="Lexend Deca Regular Bold"/>
                <a:cs typeface="Lexend Deca Regular Bold"/>
                <a:sym typeface="Lexend Deca Regular Bold"/>
              </a:defRPr>
            </a:lvl1pPr>
          </a:lstStyle>
          <a:p>
            <a:pPr/>
            <a:r>
              <a:t>Why Timeneye?</a:t>
            </a:r>
          </a:p>
        </p:txBody>
      </p:sp>
      <p:sp>
        <p:nvSpPr>
          <p:cNvPr id="143" name="Areas of improvement"/>
          <p:cNvSpPr txBox="1"/>
          <p:nvPr/>
        </p:nvSpPr>
        <p:spPr>
          <a:xfrm>
            <a:off x="17458124" y="4400813"/>
            <a:ext cx="441136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rgbClr val="455272"/>
                </a:solidFill>
                <a:latin typeface="Lexend Deca Regular Bold"/>
                <a:ea typeface="Lexend Deca Regular Bold"/>
                <a:cs typeface="Lexend Deca Regular Bold"/>
                <a:sym typeface="Lexend Deca Regular Bold"/>
              </a:defRPr>
            </a:lvl1pPr>
          </a:lstStyle>
          <a:p>
            <a:pPr/>
            <a:r>
              <a:t>Areas of improvement</a:t>
            </a:r>
          </a:p>
        </p:txBody>
      </p:sp>
      <p:sp>
        <p:nvSpPr>
          <p:cNvPr id="144" name="Use cases &amp;…"/>
          <p:cNvSpPr txBox="1"/>
          <p:nvPr/>
        </p:nvSpPr>
        <p:spPr>
          <a:xfrm>
            <a:off x="2623788" y="9047885"/>
            <a:ext cx="4549903"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rgbClr val="455272"/>
                </a:solidFill>
                <a:latin typeface="Lexend Deca Regular Bold"/>
                <a:ea typeface="Lexend Deca Regular Bold"/>
                <a:cs typeface="Lexend Deca Regular Bold"/>
                <a:sym typeface="Lexend Deca Regular Bold"/>
              </a:defRPr>
            </a:pPr>
            <a:r>
              <a:t>Use cases &amp;</a:t>
            </a:r>
          </a:p>
          <a:p>
            <a:pPr>
              <a:defRPr b="0">
                <a:solidFill>
                  <a:srgbClr val="455272"/>
                </a:solidFill>
                <a:latin typeface="Lexend Deca Regular Bold"/>
                <a:ea typeface="Lexend Deca Regular Bold"/>
                <a:cs typeface="Lexend Deca Regular Bold"/>
                <a:sym typeface="Lexend Deca Regular Bold"/>
              </a:defRPr>
            </a:pPr>
            <a:r>
              <a:t>success criteria </a:t>
            </a:r>
          </a:p>
          <a:p>
            <a:pPr>
              <a:defRPr b="0">
                <a:solidFill>
                  <a:srgbClr val="455272"/>
                </a:solidFill>
                <a:latin typeface="Lexend Deca Regular Regular"/>
                <a:ea typeface="Lexend Deca Regular Regular"/>
                <a:cs typeface="Lexend Deca Regular Regular"/>
                <a:sym typeface="Lexend Deca Regular Regular"/>
              </a:defRPr>
            </a:pPr>
            <a:r>
              <a:t>+ example of a use case</a:t>
            </a:r>
          </a:p>
        </p:txBody>
      </p:sp>
      <p:sp>
        <p:nvSpPr>
          <p:cNvPr id="145" name="The Deployment Journey"/>
          <p:cNvSpPr txBox="1"/>
          <p:nvPr/>
        </p:nvSpPr>
        <p:spPr>
          <a:xfrm>
            <a:off x="9106023" y="9289185"/>
            <a:ext cx="500384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rgbClr val="455272"/>
                </a:solidFill>
                <a:latin typeface="Lexend Deca Regular Bold"/>
                <a:ea typeface="Lexend Deca Regular Bold"/>
                <a:cs typeface="Lexend Deca Regular Bold"/>
                <a:sym typeface="Lexend Deca Regular Bold"/>
              </a:defRPr>
            </a:lvl1pPr>
          </a:lstStyle>
          <a:p>
            <a:pPr/>
            <a:r>
              <a:t>The Deployment Journey</a:t>
            </a:r>
          </a:p>
        </p:txBody>
      </p:sp>
      <p:sp>
        <p:nvSpPr>
          <p:cNvPr id="146" name="Who wants to be…"/>
          <p:cNvSpPr txBox="1"/>
          <p:nvPr/>
        </p:nvSpPr>
        <p:spPr>
          <a:xfrm>
            <a:off x="17868055" y="9289185"/>
            <a:ext cx="3591498"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rgbClr val="455272"/>
                </a:solidFill>
                <a:latin typeface="Lexend Deca Regular Bold"/>
                <a:ea typeface="Lexend Deca Regular Bold"/>
                <a:cs typeface="Lexend Deca Regular Bold"/>
                <a:sym typeface="Lexend Deca Regular Bold"/>
              </a:defRPr>
            </a:pPr>
            <a:r>
              <a:t>Who wants to be </a:t>
            </a:r>
          </a:p>
          <a:p>
            <a:pPr>
              <a:defRPr b="0">
                <a:solidFill>
                  <a:srgbClr val="455272"/>
                </a:solidFill>
                <a:latin typeface="Lexend Deca Regular Bold"/>
                <a:ea typeface="Lexend Deca Regular Bold"/>
                <a:cs typeface="Lexend Deca Regular Bold"/>
                <a:sym typeface="Lexend Deca Regular Bold"/>
              </a:defRPr>
            </a:pPr>
            <a:r>
              <a:t>an early adopter?</a:t>
            </a:r>
          </a:p>
        </p:txBody>
      </p:sp>
      <p:sp>
        <p:nvSpPr>
          <p:cNvPr id="147" name="Line"/>
          <p:cNvSpPr/>
          <p:nvPr/>
        </p:nvSpPr>
        <p:spPr>
          <a:xfrm flipV="1">
            <a:off x="8253343" y="3303353"/>
            <a:ext cx="1" cy="2316796"/>
          </a:xfrm>
          <a:prstGeom prst="line">
            <a:avLst/>
          </a:prstGeom>
          <a:ln w="50800">
            <a:solidFill>
              <a:schemeClr val="accent1"/>
            </a:solidFill>
            <a:miter lim="400000"/>
          </a:ln>
        </p:spPr>
        <p:txBody>
          <a:bodyPr lIns="50800" tIns="50800" rIns="50800" bIns="50800" anchor="ctr"/>
          <a:lstStyle/>
          <a:p>
            <a:pPr/>
          </a:p>
        </p:txBody>
      </p:sp>
      <p:sp>
        <p:nvSpPr>
          <p:cNvPr id="148" name="Line"/>
          <p:cNvSpPr/>
          <p:nvPr/>
        </p:nvSpPr>
        <p:spPr>
          <a:xfrm flipV="1">
            <a:off x="15635875" y="3303353"/>
            <a:ext cx="1" cy="2316796"/>
          </a:xfrm>
          <a:prstGeom prst="line">
            <a:avLst/>
          </a:prstGeom>
          <a:ln w="50800">
            <a:solidFill>
              <a:schemeClr val="accent1"/>
            </a:solidFill>
            <a:miter lim="400000"/>
          </a:ln>
        </p:spPr>
        <p:txBody>
          <a:bodyPr lIns="50800" tIns="50800" rIns="50800" bIns="50800" anchor="ctr"/>
          <a:lstStyle/>
          <a:p>
            <a:pPr/>
          </a:p>
        </p:txBody>
      </p:sp>
      <p:sp>
        <p:nvSpPr>
          <p:cNvPr id="149" name="Line"/>
          <p:cNvSpPr/>
          <p:nvPr/>
        </p:nvSpPr>
        <p:spPr>
          <a:xfrm flipV="1">
            <a:off x="8253343" y="8087202"/>
            <a:ext cx="1" cy="2316796"/>
          </a:xfrm>
          <a:prstGeom prst="line">
            <a:avLst/>
          </a:prstGeom>
          <a:ln w="50800">
            <a:solidFill>
              <a:schemeClr val="accent1"/>
            </a:solidFill>
            <a:miter lim="400000"/>
          </a:ln>
        </p:spPr>
        <p:txBody>
          <a:bodyPr lIns="50800" tIns="50800" rIns="50800" bIns="50800" anchor="ctr"/>
          <a:lstStyle/>
          <a:p>
            <a:pPr/>
          </a:p>
        </p:txBody>
      </p:sp>
      <p:sp>
        <p:nvSpPr>
          <p:cNvPr id="150" name="Line"/>
          <p:cNvSpPr/>
          <p:nvPr/>
        </p:nvSpPr>
        <p:spPr>
          <a:xfrm flipV="1">
            <a:off x="15635875" y="8087202"/>
            <a:ext cx="1" cy="2316796"/>
          </a:xfrm>
          <a:prstGeom prst="line">
            <a:avLst/>
          </a:prstGeom>
          <a:ln w="50800">
            <a:solidFill>
              <a:schemeClr val="accent1"/>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he Benefits of time tracking"/>
          <p:cNvSpPr txBox="1"/>
          <p:nvPr/>
        </p:nvSpPr>
        <p:spPr>
          <a:xfrm>
            <a:off x="6475153" y="1064583"/>
            <a:ext cx="11433694"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The Benefits of time tracking</a:t>
            </a:r>
          </a:p>
        </p:txBody>
      </p:sp>
      <p:sp>
        <p:nvSpPr>
          <p:cNvPr id="153" name="#1 Forces people to focus and single-task.…"/>
          <p:cNvSpPr txBox="1"/>
          <p:nvPr/>
        </p:nvSpPr>
        <p:spPr>
          <a:xfrm>
            <a:off x="1361102" y="2731477"/>
            <a:ext cx="21661796" cy="325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#1 Forces people to focus and single-task.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Multitasking is a myth.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We know that by now thanks to several studies - it’s actually really hard for our brain to effectively multitask. Our IQ literally drops when we attempt to do multiple things at the same time. Most of what is commonly defined as multitasking is actually task switching, but that’s not effective either.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Instead, tracking time forces you to focus on the task at hand.  </a:t>
            </a:r>
          </a:p>
        </p:txBody>
      </p:sp>
      <p:sp>
        <p:nvSpPr>
          <p:cNvPr id="154" name="#2 Provides data that you can study…"/>
          <p:cNvSpPr txBox="1"/>
          <p:nvPr/>
        </p:nvSpPr>
        <p:spPr>
          <a:xfrm>
            <a:off x="1361102" y="6124743"/>
            <a:ext cx="21661796" cy="273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#2 Provides data that you can study </a:t>
            </a:r>
            <a:endParaRPr sz="1200"/>
          </a:p>
          <a:p>
            <a:pPr algn="l" defTabSz="457200">
              <a:defRPr b="0" sz="1533">
                <a:solidFill>
                  <a:srgbClr val="33334F"/>
                </a:solidFill>
                <a:latin typeface="Lexend Deca Regular Regular"/>
                <a:ea typeface="Lexend Deca Regular Regular"/>
                <a:cs typeface="Lexend Deca Regular Regular"/>
                <a:sym typeface="Lexend Deca Regular Regular"/>
              </a:defRPr>
            </a:pPr>
            <a:r>
              <a:t> </a:t>
            </a:r>
            <a:endParaRPr sz="1200">
              <a:solidFill>
                <a:srgbClr val="000000">
                  <a:alpha val="84705"/>
                </a:srgbClr>
              </a:solidFill>
            </a:endParaRPr>
          </a:p>
          <a:p>
            <a:pPr algn="l" defTabSz="457200">
              <a:defRPr b="0" sz="2400">
                <a:solidFill>
                  <a:srgbClr val="455272"/>
                </a:solidFill>
                <a:latin typeface="Lexend Deca Regular Regular"/>
                <a:ea typeface="Lexend Deca Regular Regular"/>
                <a:cs typeface="Lexend Deca Regular Regular"/>
                <a:sym typeface="Lexend Deca Regular Regular"/>
              </a:defRPr>
            </a:pPr>
            <a:r>
              <a:t>A tracked record is able to describe in detail how a project has been handled, how much budget you used over a timeframe, and how much effort a certain task or phase costs - all of this is crucial data you can get from time tracking.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Once you’ve gathered all the data, you can use it to understand if your business is productive and profitable.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Instead of </a:t>
            </a:r>
            <a:r>
              <a:rPr>
                <a:latin typeface="Lexend Deca Regular Bold"/>
                <a:ea typeface="Lexend Deca Regular Bold"/>
                <a:cs typeface="Lexend Deca Regular Bold"/>
                <a:sym typeface="Lexend Deca Regular Bold"/>
              </a:rPr>
              <a:t>guesstimating</a:t>
            </a:r>
            <a:r>
              <a:t>, you have the numbers available to make informed business decisions. </a:t>
            </a:r>
          </a:p>
        </p:txBody>
      </p:sp>
      <p:sp>
        <p:nvSpPr>
          <p:cNvPr id="155" name="#3 Make sure your time is valued and paid correctly…"/>
          <p:cNvSpPr txBox="1"/>
          <p:nvPr/>
        </p:nvSpPr>
        <p:spPr>
          <a:xfrm>
            <a:off x="1361102" y="9194161"/>
            <a:ext cx="21661796" cy="273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#3 Make sure your time is valued and paid correctly </a:t>
            </a:r>
          </a:p>
          <a:p>
            <a:pPr algn="l" defTabSz="457200">
              <a:defRPr b="0">
                <a:solidFill>
                  <a:srgbClr val="455272"/>
                </a:solidFill>
                <a:latin typeface="Lexend Deca Regular Bold"/>
                <a:ea typeface="Lexend Deca Regular Bold"/>
                <a:cs typeface="Lexend Deca Regular Bold"/>
                <a:sym typeface="Lexend Deca Regular Bold"/>
              </a:defRPr>
            </a:pPr>
            <a:endParaRPr sz="1200">
              <a:solidFill>
                <a:srgbClr val="000000">
                  <a:alpha val="84705"/>
                </a:srgbClr>
              </a:solidFill>
            </a:endParaRPr>
          </a:p>
          <a:p>
            <a:pPr algn="l" defTabSz="457200">
              <a:defRPr b="0" sz="2400">
                <a:solidFill>
                  <a:srgbClr val="455272"/>
                </a:solidFill>
                <a:latin typeface="Lexend Deca Regular Regular"/>
                <a:ea typeface="Lexend Deca Regular Regular"/>
                <a:cs typeface="Lexend Deca Regular Regular"/>
                <a:sym typeface="Lexend Deca Regular Regular"/>
              </a:defRPr>
            </a:pPr>
            <a:r>
              <a:t>The time and work you do for your clients must be compensated fairly. Unfortunately, there are many activities you do for your clients that often go untracked - and unpaid.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All the work you’re not billing even (if it’s not your intention to skip it) can and should be tracked. With a time tracking tool, you can account for all those activities that slip through the cracks. </a:t>
            </a:r>
          </a:p>
          <a:p>
            <a:pPr algn="l" defTabSz="457200">
              <a:defRPr b="0" sz="1533">
                <a:solidFill>
                  <a:srgbClr val="33334F"/>
                </a:solidFill>
                <a:latin typeface="Lexend Deca Regular Regular"/>
                <a:ea typeface="Lexend Deca Regular Regular"/>
                <a:cs typeface="Lexend Deca Regular Regular"/>
                <a:sym typeface="Lexend Deca Regular Regular"/>
              </a:defRPr>
            </a:pPr>
            <a:r>
              <a:t> </a:t>
            </a:r>
            <a:endParaRPr sz="1200">
              <a:solidFill>
                <a:srgbClr val="000000">
                  <a:alpha val="84705"/>
                </a:srgbClr>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he Benefits of time tracking"/>
          <p:cNvSpPr txBox="1"/>
          <p:nvPr/>
        </p:nvSpPr>
        <p:spPr>
          <a:xfrm>
            <a:off x="6475153" y="1064583"/>
            <a:ext cx="11433694"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The Benefits of time tracking</a:t>
            </a:r>
          </a:p>
        </p:txBody>
      </p:sp>
      <p:sp>
        <p:nvSpPr>
          <p:cNvPr id="158" name="#4 Keeps your team organized…"/>
          <p:cNvSpPr txBox="1"/>
          <p:nvPr/>
        </p:nvSpPr>
        <p:spPr>
          <a:xfrm>
            <a:off x="1361102" y="3112477"/>
            <a:ext cx="21661796"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#4 Keeps your team organized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Whether your team works fully remotely, in-office, in hybrid mode or on-the-field, assign team members to projects so they will know what they need to focus on.</a:t>
            </a:r>
          </a:p>
          <a:p>
            <a:pPr algn="l" defTabSz="457200">
              <a:defRPr b="0" sz="2400">
                <a:solidFill>
                  <a:srgbClr val="455272"/>
                </a:solidFill>
                <a:latin typeface="Lexend Deca Regular Regular"/>
                <a:ea typeface="Lexend Deca Regular Regular"/>
                <a:cs typeface="Lexend Deca Regular Regular"/>
                <a:sym typeface="Lexend Deca Regular Regular"/>
              </a:defRPr>
            </a:pPr>
            <a:r>
              <a:t>If everybody in the company tracks time as part of the daily workflow, this piece of information will be available to be analysed and, eventually, optimised.</a:t>
            </a:r>
          </a:p>
        </p:txBody>
      </p:sp>
      <p:sp>
        <p:nvSpPr>
          <p:cNvPr id="159" name="#5 Less time wasted…"/>
          <p:cNvSpPr txBox="1"/>
          <p:nvPr/>
        </p:nvSpPr>
        <p:spPr>
          <a:xfrm>
            <a:off x="1361102" y="6340644"/>
            <a:ext cx="21661796" cy="229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#5 Less time wasted  </a:t>
            </a:r>
          </a:p>
          <a:p>
            <a:pPr algn="l" defTabSz="457200">
              <a:defRPr b="0">
                <a:solidFill>
                  <a:srgbClr val="455272"/>
                </a:solidFill>
                <a:latin typeface="Lexend Deca Regular Bold"/>
                <a:ea typeface="Lexend Deca Regular Bold"/>
                <a:cs typeface="Lexend Deca Regular Bold"/>
                <a:sym typeface="Lexend Deca Regular Bold"/>
              </a:defRPr>
            </a:pPr>
            <a:endParaRPr sz="1200">
              <a:solidFill>
                <a:srgbClr val="000000">
                  <a:alpha val="84705"/>
                </a:srgbClr>
              </a:solidFill>
            </a:endParaRPr>
          </a:p>
          <a:p>
            <a:pPr algn="l" defTabSz="457200">
              <a:defRPr b="0" sz="2400">
                <a:solidFill>
                  <a:srgbClr val="455272"/>
                </a:solidFill>
                <a:latin typeface="Lexend Deca Regular Regular"/>
                <a:ea typeface="Lexend Deca Regular Regular"/>
                <a:cs typeface="Lexend Deca Regular Regular"/>
                <a:sym typeface="Lexend Deca Regular Regular"/>
              </a:defRPr>
            </a:pPr>
            <a:r>
              <a:t>And if you optimise your time, do you know what happens? You waste less time!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This will result in deadlines being met, budgets being respected, projects being concluded smoothly, clients being happy, employees don’t overwork to make up for a lost time, the work day being finished on time, work-life balance improving… I think you got it!</a:t>
            </a:r>
          </a:p>
        </p:txBody>
      </p:sp>
      <p:sp>
        <p:nvSpPr>
          <p:cNvPr id="160" name="#6 Accurate future estimates…"/>
          <p:cNvSpPr txBox="1"/>
          <p:nvPr/>
        </p:nvSpPr>
        <p:spPr>
          <a:xfrm>
            <a:off x="1361102" y="9187811"/>
            <a:ext cx="21661796"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455272"/>
                </a:solidFill>
                <a:latin typeface="Lexend Deca Regular Bold"/>
                <a:ea typeface="Lexend Deca Regular Bold"/>
                <a:cs typeface="Lexend Deca Regular Bold"/>
                <a:sym typeface="Lexend Deca Regular Bold"/>
              </a:defRPr>
            </a:pPr>
            <a:r>
              <a:t>#6 Accurate future estimates</a:t>
            </a:r>
          </a:p>
          <a:p>
            <a:pPr algn="l" defTabSz="457200">
              <a:defRPr b="0">
                <a:solidFill>
                  <a:srgbClr val="455272"/>
                </a:solidFill>
                <a:latin typeface="Lexend Deca Regular Bold"/>
                <a:ea typeface="Lexend Deca Regular Bold"/>
                <a:cs typeface="Lexend Deca Regular Bold"/>
                <a:sym typeface="Lexend Deca Regular Bold"/>
              </a:defRPr>
            </a:pPr>
            <a:endParaRPr sz="1200">
              <a:solidFill>
                <a:srgbClr val="000000">
                  <a:alpha val="84705"/>
                </a:srgbClr>
              </a:solidFill>
            </a:endParaRPr>
          </a:p>
          <a:p>
            <a:pPr algn="l" defTabSz="457200">
              <a:defRPr b="0" sz="2500">
                <a:solidFill>
                  <a:srgbClr val="455272"/>
                </a:solidFill>
                <a:latin typeface="Lexend Deca Regular Regular"/>
                <a:ea typeface="Lexend Deca Regular Regular"/>
                <a:cs typeface="Lexend Deca Regular Regular"/>
                <a:sym typeface="Lexend Deca Regular Regular"/>
              </a:defRPr>
            </a:pPr>
            <a:r>
              <a:t>By analyzing how much time a certain project or task took, you can make better estimates for the future. </a:t>
            </a:r>
          </a:p>
          <a:p>
            <a:pPr algn="l" defTabSz="457200">
              <a:defRPr b="0" sz="2500">
                <a:solidFill>
                  <a:srgbClr val="455272"/>
                </a:solidFill>
                <a:latin typeface="Lexend Deca Regular Regular"/>
                <a:ea typeface="Lexend Deca Regular Regular"/>
                <a:cs typeface="Lexend Deca Regular Regular"/>
                <a:sym typeface="Lexend Deca Regular Regular"/>
              </a:defRPr>
            </a:pPr>
            <a:r>
              <a:t>You can quote projects more accurately and fairly for your clients, and make sure the final project is profitable. </a:t>
            </a:r>
          </a:p>
          <a:p>
            <a:pPr algn="l" defTabSz="457200">
              <a:defRPr b="0" sz="2500">
                <a:solidFill>
                  <a:srgbClr val="455272"/>
                </a:solidFill>
                <a:latin typeface="Lexend Deca Regular Regular"/>
                <a:ea typeface="Lexend Deca Regular Regular"/>
                <a:cs typeface="Lexend Deca Regular Regular"/>
                <a:sym typeface="Lexend Deca Regular Regular"/>
              </a:defRPr>
            </a:pPr>
            <a:r>
              <a:t> </a:t>
            </a:r>
          </a:p>
          <a:p>
            <a:pPr algn="l" defTabSz="457200">
              <a:defRPr b="0" sz="2500">
                <a:solidFill>
                  <a:srgbClr val="455272"/>
                </a:solidFill>
                <a:latin typeface="Lexend Deca Regular Regular"/>
                <a:ea typeface="Lexend Deca Regular Regular"/>
                <a:cs typeface="Lexend Deca Regular Regular"/>
                <a:sym typeface="Lexend Deca Regular Regular"/>
              </a:defRPr>
            </a:pPr>
            <a:r>
              <a:t>All this boils down to the data we were talking about earlier - a goldmine that is provided by the time tracking software you’ll use.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hat is Timeneye?"/>
          <p:cNvSpPr txBox="1"/>
          <p:nvPr/>
        </p:nvSpPr>
        <p:spPr>
          <a:xfrm>
            <a:off x="8474928" y="1064583"/>
            <a:ext cx="7434144"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What is Timeneye?</a:t>
            </a:r>
          </a:p>
        </p:txBody>
      </p:sp>
      <p:pic>
        <p:nvPicPr>
          <p:cNvPr id="163" name="Hero image_Home page.png" descr="Hero image_Home page.png"/>
          <p:cNvPicPr>
            <a:picLocks noChangeAspect="1"/>
          </p:cNvPicPr>
          <p:nvPr/>
        </p:nvPicPr>
        <p:blipFill>
          <a:blip r:embed="rId2">
            <a:extLst/>
          </a:blip>
          <a:stretch>
            <a:fillRect/>
          </a:stretch>
        </p:blipFill>
        <p:spPr>
          <a:xfrm>
            <a:off x="9831536" y="3632432"/>
            <a:ext cx="13283232" cy="8082989"/>
          </a:xfrm>
          <a:prstGeom prst="rect">
            <a:avLst/>
          </a:prstGeom>
          <a:ln w="12700">
            <a:miter lim="400000"/>
          </a:ln>
          <a:effectLst>
            <a:outerShdw sx="100000" sy="100000" kx="0" ky="0" algn="b" rotWithShape="0" blurRad="63500" dist="25400" dir="5400000">
              <a:srgbClr val="000000">
                <a:alpha val="50000"/>
              </a:srgbClr>
            </a:outerShdw>
          </a:effectLst>
        </p:spPr>
      </p:pic>
      <p:grpSp>
        <p:nvGrpSpPr>
          <p:cNvPr id="173" name="Group"/>
          <p:cNvGrpSpPr/>
          <p:nvPr/>
        </p:nvGrpSpPr>
        <p:grpSpPr>
          <a:xfrm>
            <a:off x="1712191" y="3856666"/>
            <a:ext cx="8454118" cy="6974152"/>
            <a:chOff x="0" y="736599"/>
            <a:chExt cx="8454117" cy="6974150"/>
          </a:xfrm>
        </p:grpSpPr>
        <p:sp>
          <p:nvSpPr>
            <p:cNvPr id="164" name="Simple, Intelligent…"/>
            <p:cNvSpPr/>
            <p:nvPr/>
          </p:nvSpPr>
          <p:spPr>
            <a:xfrm>
              <a:off x="140350" y="7365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b="0" sz="4300">
                  <a:solidFill>
                    <a:srgbClr val="455272"/>
                  </a:solidFill>
                  <a:latin typeface="Lexend Deca Regular Bold"/>
                  <a:ea typeface="Lexend Deca Regular Bold"/>
                  <a:cs typeface="Lexend Deca Regular Bold"/>
                  <a:sym typeface="Lexend Deca Regular Bold"/>
                </a:defRPr>
              </a:pPr>
              <a:r>
                <a:t>Simple, Intelligent</a:t>
              </a:r>
            </a:p>
            <a:p>
              <a:pPr algn="l" defTabSz="457200">
                <a:defRPr b="0" sz="4300">
                  <a:solidFill>
                    <a:schemeClr val="accent1"/>
                  </a:solidFill>
                  <a:latin typeface="Lexend Deca Regular Bold"/>
                  <a:ea typeface="Lexend Deca Regular Bold"/>
                  <a:cs typeface="Lexend Deca Regular Bold"/>
                  <a:sym typeface="Lexend Deca Regular Bold"/>
                </a:defRPr>
              </a:pPr>
              <a:r>
                <a:t>Time Tracking</a:t>
              </a:r>
            </a:p>
          </p:txBody>
        </p:sp>
        <p:sp>
          <p:nvSpPr>
            <p:cNvPr id="165" name="Timeneye is the easy, stress-free time tracking software to stay on time and stay on track.…"/>
            <p:cNvSpPr/>
            <p:nvPr/>
          </p:nvSpPr>
          <p:spPr>
            <a:xfrm>
              <a:off x="81763" y="2511518"/>
              <a:ext cx="706863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Timeneye is the easy, stress-free time tracking software to stay on time and stay on track. </a:t>
              </a:r>
            </a:p>
            <a:p>
              <a:pPr algn="l" defTabSz="457200">
                <a:defRPr b="0" sz="2400">
                  <a:solidFill>
                    <a:srgbClr val="455272"/>
                  </a:solidFill>
                  <a:latin typeface="Lexend Deca Regular Regular"/>
                  <a:ea typeface="Lexend Deca Regular Regular"/>
                  <a:cs typeface="Lexend Deca Regular Regular"/>
                  <a:sym typeface="Lexend Deca Regular Regular"/>
                </a:defRPr>
              </a:pPr>
              <a:r>
                <a:t>Teams accomplish more when they know how to be effective!</a:t>
              </a:r>
            </a:p>
          </p:txBody>
        </p:sp>
        <p:sp>
          <p:nvSpPr>
            <p:cNvPr id="166" name="Save time…"/>
            <p:cNvSpPr/>
            <p:nvPr/>
          </p:nvSpPr>
          <p:spPr>
            <a:xfrm>
              <a:off x="779135" y="7040158"/>
              <a:ext cx="767498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defTabSz="457200">
                <a:defRPr b="0" sz="2400">
                  <a:solidFill>
                    <a:srgbClr val="455272"/>
                  </a:solidFill>
                  <a:latin typeface="Lexend Deca Regular Bold"/>
                  <a:ea typeface="Lexend Deca Regular Bold"/>
                  <a:cs typeface="Lexend Deca Regular Bold"/>
                  <a:sym typeface="Lexend Deca Regular Bold"/>
                </a:defRPr>
              </a:pPr>
              <a:r>
                <a:t>Save time</a:t>
              </a:r>
            </a:p>
            <a:p>
              <a:pPr algn="l" defTabSz="457200">
                <a:defRPr b="0" sz="2400">
                  <a:solidFill>
                    <a:srgbClr val="455272"/>
                  </a:solidFill>
                  <a:latin typeface="Lexend Deca Regular Bold"/>
                  <a:ea typeface="Lexend Deca Regular Bold"/>
                  <a:cs typeface="Lexend Deca Regular Bold"/>
                  <a:sym typeface="Lexend Deca Regular Bold"/>
                </a:defRPr>
              </a:pPr>
            </a:p>
            <a:p>
              <a:pPr algn="l" defTabSz="457200">
                <a:defRPr b="0" sz="2400">
                  <a:solidFill>
                    <a:srgbClr val="455272"/>
                  </a:solidFill>
                  <a:latin typeface="Lexend Deca Regular Bold"/>
                  <a:ea typeface="Lexend Deca Regular Bold"/>
                  <a:cs typeface="Lexend Deca Regular Bold"/>
                  <a:sym typeface="Lexend Deca Regular Bold"/>
                </a:defRPr>
              </a:pPr>
              <a:r>
                <a:t>Manage your projects</a:t>
              </a:r>
            </a:p>
            <a:p>
              <a:pPr algn="l" defTabSz="457200">
                <a:defRPr b="0" sz="2400">
                  <a:solidFill>
                    <a:srgbClr val="455272"/>
                  </a:solidFill>
                  <a:latin typeface="Lexend Deca Regular Bold"/>
                  <a:ea typeface="Lexend Deca Regular Bold"/>
                  <a:cs typeface="Lexend Deca Regular Bold"/>
                  <a:sym typeface="Lexend Deca Regular Bold"/>
                </a:defRPr>
              </a:pPr>
            </a:p>
            <a:p>
              <a:pPr algn="l" defTabSz="457200">
                <a:defRPr b="0" sz="2400">
                  <a:solidFill>
                    <a:srgbClr val="455272"/>
                  </a:solidFill>
                  <a:latin typeface="Lexend Deca Regular Bold"/>
                  <a:ea typeface="Lexend Deca Regular Bold"/>
                  <a:cs typeface="Lexend Deca Regular Bold"/>
                  <a:sym typeface="Lexend Deca Regular Bold"/>
                </a:defRPr>
              </a:pPr>
              <a:r>
                <a:t>Increase productivity</a:t>
              </a:r>
            </a:p>
            <a:p>
              <a:pPr algn="l" defTabSz="457200">
                <a:defRPr b="0" sz="2400">
                  <a:solidFill>
                    <a:srgbClr val="455272"/>
                  </a:solidFill>
                  <a:latin typeface="Lexend Deca Regular Bold"/>
                  <a:ea typeface="Lexend Deca Regular Bold"/>
                  <a:cs typeface="Lexend Deca Regular Bold"/>
                  <a:sym typeface="Lexend Deca Regular Bold"/>
                </a:defRPr>
              </a:pPr>
            </a:p>
            <a:p>
              <a:pPr algn="l" defTabSz="457200">
                <a:defRPr b="0" sz="2400">
                  <a:solidFill>
                    <a:srgbClr val="455272"/>
                  </a:solidFill>
                  <a:latin typeface="Lexend Deca Regular Bold"/>
                  <a:ea typeface="Lexend Deca Regular Bold"/>
                  <a:cs typeface="Lexend Deca Regular Bold"/>
                  <a:sym typeface="Lexend Deca Regular Bold"/>
                </a:defRPr>
              </a:pPr>
              <a:r>
                <a:t>Unlock your team’s potential</a:t>
              </a:r>
            </a:p>
            <a:p>
              <a:pPr algn="l" defTabSz="457200">
                <a:defRPr b="0" sz="2400">
                  <a:solidFill>
                    <a:srgbClr val="455272"/>
                  </a:solidFill>
                  <a:latin typeface="Lexend Deca Regular Bold"/>
                  <a:ea typeface="Lexend Deca Regular Bold"/>
                  <a:cs typeface="Lexend Deca Regular Bold"/>
                  <a:sym typeface="Lexend Deca Regular Bold"/>
                </a:defRPr>
              </a:pPr>
            </a:p>
            <a:p>
              <a:pPr algn="l" defTabSz="457200">
                <a:defRPr b="0" sz="2400">
                  <a:solidFill>
                    <a:srgbClr val="455272"/>
                  </a:solidFill>
                  <a:latin typeface="Lexend Deca Regular Bold"/>
                  <a:ea typeface="Lexend Deca Regular Bold"/>
                  <a:cs typeface="Lexend Deca Regular Bold"/>
                  <a:sym typeface="Lexend Deca Regular Bold"/>
                </a:defRPr>
              </a:pPr>
              <a:r>
                <a:t>Keep clients happy</a:t>
              </a:r>
            </a:p>
            <a:p>
              <a:pPr algn="l" defTabSz="457200">
                <a:defRPr b="0" sz="2400">
                  <a:solidFill>
                    <a:srgbClr val="455272"/>
                  </a:solidFill>
                  <a:latin typeface="Lexend Deca Regular Bold"/>
                  <a:ea typeface="Lexend Deca Regular Bold"/>
                  <a:cs typeface="Lexend Deca Regular Bold"/>
                  <a:sym typeface="Lexend Deca Regular Bold"/>
                </a:defRPr>
              </a:pPr>
            </a:p>
            <a:p>
              <a:pPr algn="l" defTabSz="457200">
                <a:defRPr b="0" sz="2400">
                  <a:solidFill>
                    <a:srgbClr val="455272"/>
                  </a:solidFill>
                  <a:latin typeface="Lexend Deca Regular Bold"/>
                  <a:ea typeface="Lexend Deca Regular Bold"/>
                  <a:cs typeface="Lexend Deca Regular Bold"/>
                  <a:sym typeface="Lexend Deca Regular Bold"/>
                </a:defRPr>
              </a:pPr>
              <a:r>
                <a:t>Create actionable reports</a:t>
              </a:r>
            </a:p>
            <a:p>
              <a:pPr algn="l" defTabSz="457200">
                <a:defRPr b="0" sz="2400">
                  <a:solidFill>
                    <a:srgbClr val="455272"/>
                  </a:solidFill>
                  <a:latin typeface="Helvetica"/>
                  <a:ea typeface="Helvetica"/>
                  <a:cs typeface="Helvetica"/>
                  <a:sym typeface="Helvetica"/>
                </a:defRPr>
              </a:pPr>
            </a:p>
            <a:p>
              <a:pPr algn="l" defTabSz="457200">
                <a:defRPr b="0" sz="2400">
                  <a:solidFill>
                    <a:srgbClr val="455272"/>
                  </a:solidFill>
                  <a:latin typeface="Helvetica"/>
                  <a:ea typeface="Helvetica"/>
                  <a:cs typeface="Helvetica"/>
                  <a:sym typeface="Helvetica"/>
                </a:defRPr>
              </a:pPr>
            </a:p>
            <a:p>
              <a:pPr algn="l" defTabSz="457200">
                <a:defRPr b="0" sz="2400">
                  <a:solidFill>
                    <a:srgbClr val="455272"/>
                  </a:solidFill>
                  <a:latin typeface="Helvetica"/>
                  <a:ea typeface="Helvetica"/>
                  <a:cs typeface="Helvetica"/>
                  <a:sym typeface="Helvetica"/>
                </a:defRPr>
              </a:pPr>
            </a:p>
            <a:p>
              <a:pPr algn="l" defTabSz="457200">
                <a:defRPr b="0" sz="2400">
                  <a:solidFill>
                    <a:srgbClr val="455272"/>
                  </a:solidFill>
                  <a:latin typeface="Helvetica"/>
                  <a:ea typeface="Helvetica"/>
                  <a:cs typeface="Helvetica"/>
                  <a:sym typeface="Helvetica"/>
                </a:defRPr>
              </a:pPr>
            </a:p>
            <a:p>
              <a:pPr algn="l" defTabSz="457200">
                <a:defRPr b="0" sz="2400">
                  <a:solidFill>
                    <a:srgbClr val="455272"/>
                  </a:solidFill>
                  <a:latin typeface="Helvetica"/>
                  <a:ea typeface="Helvetica"/>
                  <a:cs typeface="Helvetica"/>
                  <a:sym typeface="Helvetica"/>
                </a:defRPr>
              </a:pPr>
            </a:p>
            <a:p>
              <a:pPr algn="l" defTabSz="457200">
                <a:defRPr b="0" sz="2400">
                  <a:solidFill>
                    <a:srgbClr val="455272"/>
                  </a:solidFill>
                  <a:latin typeface="Helvetica"/>
                  <a:ea typeface="Helvetica"/>
                  <a:cs typeface="Helvetica"/>
                  <a:sym typeface="Helvetica"/>
                </a:defRPr>
              </a:pPr>
            </a:p>
          </p:txBody>
        </p:sp>
        <p:sp>
          <p:nvSpPr>
            <p:cNvPr id="167" name="Dingbat Tick"/>
            <p:cNvSpPr/>
            <p:nvPr/>
          </p:nvSpPr>
          <p:spPr>
            <a:xfrm>
              <a:off x="0" y="3638279"/>
              <a:ext cx="438944" cy="4171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68" name="Dingbat Tick"/>
            <p:cNvSpPr/>
            <p:nvPr/>
          </p:nvSpPr>
          <p:spPr>
            <a:xfrm>
              <a:off x="0" y="4369351"/>
              <a:ext cx="438944" cy="41711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69" name="Dingbat Tick"/>
            <p:cNvSpPr/>
            <p:nvPr/>
          </p:nvSpPr>
          <p:spPr>
            <a:xfrm>
              <a:off x="0" y="5100423"/>
              <a:ext cx="438944" cy="4171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70" name="Dingbat Tick"/>
            <p:cNvSpPr/>
            <p:nvPr/>
          </p:nvSpPr>
          <p:spPr>
            <a:xfrm>
              <a:off x="0" y="5831495"/>
              <a:ext cx="438944" cy="41711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71" name="Dingbat Tick"/>
            <p:cNvSpPr/>
            <p:nvPr/>
          </p:nvSpPr>
          <p:spPr>
            <a:xfrm>
              <a:off x="0" y="6562567"/>
              <a:ext cx="438944" cy="4171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172" name="Dingbat Tick"/>
            <p:cNvSpPr/>
            <p:nvPr/>
          </p:nvSpPr>
          <p:spPr>
            <a:xfrm>
              <a:off x="0" y="7293639"/>
              <a:ext cx="438944" cy="41711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Areas of improvement"/>
          <p:cNvSpPr txBox="1"/>
          <p:nvPr/>
        </p:nvSpPr>
        <p:spPr>
          <a:xfrm>
            <a:off x="7837790" y="1064583"/>
            <a:ext cx="8708420"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Areas of improvement</a:t>
            </a:r>
          </a:p>
        </p:txBody>
      </p:sp>
      <p:graphicFrame>
        <p:nvGraphicFramePr>
          <p:cNvPr id="176" name="Table"/>
          <p:cNvGraphicFramePr/>
          <p:nvPr/>
        </p:nvGraphicFramePr>
        <p:xfrm>
          <a:off x="1936662" y="3778156"/>
          <a:ext cx="20523376" cy="8448132"/>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3418446"/>
                <a:gridCol w="3418446"/>
                <a:gridCol w="3418446"/>
                <a:gridCol w="3418446"/>
                <a:gridCol w="3418446"/>
                <a:gridCol w="3418446"/>
              </a:tblGrid>
              <a:tr h="1895939">
                <a:tc>
                  <a:txBody>
                    <a:bodyPr/>
                    <a:lstStyle/>
                    <a:p>
                      <a:pPr defTabSz="914400">
                        <a:defRPr b="0" sz="1800">
                          <a:solidFill>
                            <a:srgbClr val="000000"/>
                          </a:solidFill>
                        </a:defRPr>
                      </a:pPr>
                      <a:r>
                        <a:rPr b="1" sz="3200">
                          <a:solidFill>
                            <a:srgbClr val="FFFFFF"/>
                          </a:solidFill>
                          <a:sym typeface="Helvetica Neue"/>
                        </a:rPr>
                        <a:t>Project Management</a:t>
                      </a:r>
                    </a:p>
                  </a:txBody>
                  <a:tcPr marL="50800" marR="50800" marT="50800" marB="50800" anchor="ctr" anchorCtr="0" horzOverflow="overflow">
                    <a:solidFill>
                      <a:srgbClr val="455272"/>
                    </a:solidFill>
                  </a:tcPr>
                </a:tc>
                <a:tc>
                  <a:txBody>
                    <a:bodyPr/>
                    <a:lstStyle/>
                    <a:p>
                      <a:pPr defTabSz="914400">
                        <a:defRPr b="0" sz="1800">
                          <a:solidFill>
                            <a:srgbClr val="000000"/>
                          </a:solidFill>
                        </a:defRPr>
                      </a:pPr>
                      <a:r>
                        <a:rPr b="1" sz="3200">
                          <a:solidFill>
                            <a:srgbClr val="FFFFFF"/>
                          </a:solidFill>
                          <a:sym typeface="Helvetica Neue"/>
                        </a:rPr>
                        <a:t>Team management</a:t>
                      </a:r>
                    </a:p>
                  </a:txBody>
                  <a:tcPr marL="50800" marR="50800" marT="50800" marB="50800" anchor="ctr" anchorCtr="0" horzOverflow="overflow">
                    <a:solidFill>
                      <a:srgbClr val="455272"/>
                    </a:solidFill>
                  </a:tcPr>
                </a:tc>
                <a:tc>
                  <a:txBody>
                    <a:bodyPr/>
                    <a:lstStyle/>
                    <a:p>
                      <a:pPr defTabSz="914400">
                        <a:defRPr b="0" sz="1800">
                          <a:solidFill>
                            <a:srgbClr val="000000"/>
                          </a:solidFill>
                        </a:defRPr>
                      </a:pPr>
                      <a:r>
                        <a:rPr b="1" sz="3200">
                          <a:solidFill>
                            <a:srgbClr val="FFFFFF"/>
                          </a:solidFill>
                          <a:sym typeface="Helvetica Neue"/>
                        </a:rPr>
                        <a:t>Client Management</a:t>
                      </a:r>
                    </a:p>
                  </a:txBody>
                  <a:tcPr marL="50800" marR="50800" marT="50800" marB="50800" anchor="ctr" anchorCtr="0" horzOverflow="overflow">
                    <a:solidFill>
                      <a:srgbClr val="455272"/>
                    </a:solidFill>
                  </a:tcPr>
                </a:tc>
                <a:tc>
                  <a:txBody>
                    <a:bodyPr/>
                    <a:lstStyle/>
                    <a:p>
                      <a:pPr defTabSz="914400">
                        <a:defRPr b="0" sz="1800">
                          <a:solidFill>
                            <a:srgbClr val="000000"/>
                          </a:solidFill>
                        </a:defRPr>
                      </a:pPr>
                      <a:r>
                        <a:rPr b="1" sz="3200">
                          <a:solidFill>
                            <a:srgbClr val="FFFFFF"/>
                          </a:solidFill>
                          <a:sym typeface="Helvetica Neue"/>
                        </a:rPr>
                        <a:t>Reporting</a:t>
                      </a:r>
                    </a:p>
                  </a:txBody>
                  <a:tcPr marL="50800" marR="50800" marT="50800" marB="50800" anchor="ctr" anchorCtr="0" horzOverflow="overflow">
                    <a:solidFill>
                      <a:srgbClr val="455272"/>
                    </a:solidFill>
                  </a:tcPr>
                </a:tc>
                <a:tc>
                  <a:txBody>
                    <a:bodyPr/>
                    <a:lstStyle/>
                    <a:p>
                      <a:pPr defTabSz="914400">
                        <a:defRPr b="0" sz="1800">
                          <a:solidFill>
                            <a:srgbClr val="000000"/>
                          </a:solidFill>
                        </a:defRPr>
                      </a:pPr>
                      <a:r>
                        <a:rPr b="1" sz="3200">
                          <a:solidFill>
                            <a:srgbClr val="FFFFFF"/>
                          </a:solidFill>
                          <a:sym typeface="Helvetica Neue"/>
                        </a:rPr>
                        <a:t>Profitability</a:t>
                      </a:r>
                    </a:p>
                  </a:txBody>
                  <a:tcPr marL="50800" marR="50800" marT="50800" marB="50800" anchor="ctr" anchorCtr="0" horzOverflow="overflow">
                    <a:solidFill>
                      <a:srgbClr val="455272"/>
                    </a:solidFill>
                  </a:tcPr>
                </a:tc>
                <a:tc>
                  <a:txBody>
                    <a:bodyPr/>
                    <a:lstStyle/>
                    <a:p>
                      <a:pPr defTabSz="914400">
                        <a:defRPr b="0" sz="1800">
                          <a:solidFill>
                            <a:srgbClr val="000000"/>
                          </a:solidFill>
                        </a:defRPr>
                      </a:pPr>
                      <a:r>
                        <a:rPr b="1" sz="3200">
                          <a:solidFill>
                            <a:srgbClr val="FFFFFF"/>
                          </a:solidFill>
                          <a:sym typeface="Helvetica Neue"/>
                        </a:rPr>
                        <a:t>Admin</a:t>
                      </a:r>
                    </a:p>
                  </a:txBody>
                  <a:tcPr marL="50800" marR="50800" marT="50800" marB="50800" anchor="ctr" anchorCtr="0" horzOverflow="overflow">
                    <a:solidFill>
                      <a:srgbClr val="455272"/>
                    </a:solidFill>
                  </a:tcPr>
                </a:tc>
              </a:tr>
              <a:tr h="6539491">
                <a:tc>
                  <a:txBody>
                    <a:bodyPr/>
                    <a:lstStyle/>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Modern project management</a:t>
                      </a:r>
                    </a:p>
                    <a:p>
                      <a:pPr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Streamline business process</a:t>
                      </a:r>
                    </a:p>
                    <a:p>
                      <a:pPr algn="l"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Estimate time</a:t>
                      </a:r>
                    </a:p>
                    <a:p>
                      <a:pPr algn="l"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Monitor progress</a:t>
                      </a:r>
                    </a:p>
                  </a:txBody>
                  <a:tcPr marL="50800" marR="50800" marT="50800" marB="50800" anchor="t" anchorCtr="0" horzOverflow="overflow"/>
                </a:tc>
                <a:tc>
                  <a:txBody>
                    <a:bodyPr/>
                    <a:lstStyle/>
                    <a:p>
                      <a:pPr marL="423333" indent="-423333"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Increase Personal Productivity</a:t>
                      </a:r>
                    </a:p>
                    <a:p>
                      <a:pPr algn="l" defTabSz="914400">
                        <a:defRPr>
                          <a:solidFill>
                            <a:srgbClr val="455272"/>
                          </a:solidFill>
                          <a:latin typeface="Lexend Deca Regular Regular"/>
                          <a:ea typeface="Lexend Deca Regular Regular"/>
                          <a:cs typeface="Lexend Deca Regular Regular"/>
                          <a:sym typeface="Lexend Deca Regular Regular"/>
                        </a:defRPr>
                      </a:pPr>
                    </a:p>
                    <a:p>
                      <a:pPr marL="423333" indent="-423333"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Distribute workload</a:t>
                      </a:r>
                    </a:p>
                    <a:p>
                      <a:pPr algn="l" defTabSz="914400">
                        <a:defRPr>
                          <a:solidFill>
                            <a:srgbClr val="455272"/>
                          </a:solidFill>
                          <a:latin typeface="Lexend Deca Regular Regular"/>
                          <a:ea typeface="Lexend Deca Regular Regular"/>
                          <a:cs typeface="Lexend Deca Regular Regular"/>
                          <a:sym typeface="Lexend Deca Regular Regular"/>
                        </a:defRPr>
                      </a:pPr>
                    </a:p>
                    <a:p>
                      <a:pPr marL="423333" indent="-423333"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Monitor performance</a:t>
                      </a:r>
                    </a:p>
                    <a:p>
                      <a:pPr algn="l" defTabSz="914400">
                        <a:defRPr>
                          <a:solidFill>
                            <a:srgbClr val="455272"/>
                          </a:solidFill>
                          <a:latin typeface="Lexend Deca Regular Regular"/>
                          <a:ea typeface="Lexend Deca Regular Regular"/>
                          <a:cs typeface="Lexend Deca Regular Regular"/>
                          <a:sym typeface="Lexend Deca Regular Regular"/>
                        </a:defRPr>
                      </a:pPr>
                    </a:p>
                    <a:p>
                      <a:pPr marL="423333" indent="-423333"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Avoid bottle-neck situations</a:t>
                      </a:r>
                    </a:p>
                  </a:txBody>
                  <a:tcPr marL="50800" marR="50800" marT="50800" marB="50800" anchor="t" anchorCtr="0" horzOverflow="overflow"/>
                </a:tc>
                <a:tc>
                  <a:txBody>
                    <a:bodyPr/>
                    <a:lstStyle/>
                    <a:p>
                      <a:pPr marL="317500" indent="-317500" algn="l" defTabSz="457200">
                        <a:spcBef>
                          <a:spcPts val="1200"/>
                        </a:spcBef>
                        <a:buSzPct val="125000"/>
                        <a:buChar char="•"/>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r>
                        <a:t>Transparent and accurate billing</a:t>
                      </a:r>
                    </a:p>
                    <a:p>
                      <a:pPr marL="457200" indent="-457200" algn="l" defTabSz="457200">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p>
                    <a:p>
                      <a:pPr marL="317500" indent="-317500" algn="l" defTabSz="457200">
                        <a:spcBef>
                          <a:spcPts val="1200"/>
                        </a:spcBef>
                        <a:buSzPct val="125000"/>
                        <a:buChar char="•"/>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r>
                        <a:t>Deliver on time</a:t>
                      </a:r>
                    </a:p>
                    <a:p>
                      <a:pPr marL="457200" indent="-457200" algn="l" defTabSz="457200">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p>
                    <a:p>
                      <a:pPr marL="317500" indent="-317500" algn="l" defTabSz="457200">
                        <a:spcBef>
                          <a:spcPts val="1200"/>
                        </a:spcBef>
                        <a:buSzPct val="125000"/>
                        <a:buChar char="•"/>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r>
                        <a:t>Monitor progress</a:t>
                      </a:r>
                    </a:p>
                    <a:p>
                      <a:pPr marL="457200" indent="-457200" algn="l" defTabSz="457200">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p>
                    <a:p>
                      <a:pPr marL="317500" indent="-317500" algn="l" defTabSz="457200">
                        <a:spcBef>
                          <a:spcPts val="1200"/>
                        </a:spcBef>
                        <a:buSzPct val="125000"/>
                        <a:buChar char="•"/>
                        <a:tabLst>
                          <a:tab pos="139700" algn="l"/>
                          <a:tab pos="457200" algn="l"/>
                        </a:tabLst>
                        <a:defRPr>
                          <a:solidFill>
                            <a:srgbClr val="455272"/>
                          </a:solidFill>
                          <a:latin typeface="Lexend Deca Regular Regular"/>
                          <a:ea typeface="Lexend Deca Regular Regular"/>
                          <a:cs typeface="Lexend Deca Regular Regular"/>
                          <a:sym typeface="Lexend Deca Regular Regular"/>
                        </a:defRPr>
                      </a:pPr>
                      <a:r>
                        <a:t>Build long-lasting relationships</a:t>
                      </a:r>
                    </a:p>
                  </a:txBody>
                  <a:tcPr marL="50800" marR="50800" marT="50800" marB="50800" anchor="t" anchorCtr="0" horzOverflow="overflow"/>
                </a:tc>
                <a:tc>
                  <a:txBody>
                    <a:bodyPr/>
                    <a:lstStyle/>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Gather insights</a:t>
                      </a:r>
                    </a:p>
                    <a:p>
                      <a:pPr algn="l"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Actionable reports</a:t>
                      </a:r>
                    </a:p>
                    <a:p>
                      <a:pPr algn="l"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Fact-based decisions</a:t>
                      </a:r>
                    </a:p>
                    <a:p>
                      <a:pPr algn="l" defTabSz="914400">
                        <a:defRPr>
                          <a:solidFill>
                            <a:srgbClr val="455272"/>
                          </a:solidFill>
                          <a:latin typeface="Lexend Deca Regular Regular"/>
                          <a:ea typeface="Lexend Deca Regular Regular"/>
                          <a:cs typeface="Lexend Deca Regular Regular"/>
                          <a:sym typeface="Lexend Deca Regular Regular"/>
                        </a:defRPr>
                      </a:pPr>
                    </a:p>
                    <a:p>
                      <a:pPr marL="317500" indent="-317500" algn="l" defTabSz="914400">
                        <a:buSzPct val="125000"/>
                        <a:buChar char="•"/>
                        <a:defRPr>
                          <a:solidFill>
                            <a:srgbClr val="455272"/>
                          </a:solidFill>
                          <a:latin typeface="Lexend Deca Regular Regular"/>
                          <a:ea typeface="Lexend Deca Regular Regular"/>
                          <a:cs typeface="Lexend Deca Regular Regular"/>
                          <a:sym typeface="Lexend Deca Regular Regular"/>
                        </a:defRPr>
                      </a:pPr>
                      <a:r>
                        <a:t>Fresh data in real time</a:t>
                      </a:r>
                    </a:p>
                  </a:txBody>
                  <a:tcPr marL="50800" marR="50800" marT="50800" marB="50800" anchor="t" anchorCtr="0" horzOverflow="overflow"/>
                </a:tc>
                <a:tc>
                  <a:txBody>
                    <a:bodyPr/>
                    <a:lstStyle/>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Billable vs non-billable time</a:t>
                      </a:r>
                    </a:p>
                    <a:p>
                      <a:pPr algn="l" defTabSz="457200">
                        <a:defRPr>
                          <a:solidFill>
                            <a:srgbClr val="455272"/>
                          </a:solidFill>
                          <a:latin typeface="Lexend Deca Regular Regular"/>
                          <a:ea typeface="Lexend Deca Regular Regular"/>
                          <a:cs typeface="Lexend Deca Regular Regular"/>
                          <a:sym typeface="Lexend Deca Regular Regular"/>
                        </a:defRPr>
                      </a:pP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Hourly budget</a:t>
                      </a:r>
                      <a:b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Real-time updates</a:t>
                      </a:r>
                    </a:p>
                    <a:p>
                      <a:pPr algn="l" defTabSz="457200">
                        <a:defRPr>
                          <a:solidFill>
                            <a:srgbClr val="455272"/>
                          </a:solidFill>
                          <a:latin typeface="Lexend Deca Regular Regular"/>
                          <a:ea typeface="Lexend Deca Regular Regular"/>
                          <a:cs typeface="Lexend Deca Regular Regular"/>
                          <a:sym typeface="Lexend Deca Regular Regular"/>
                        </a:defRPr>
                      </a:pP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Keep track of costs</a:t>
                      </a:r>
                    </a:p>
                    <a:p>
                      <a:pPr algn="l" defTabSz="457200">
                        <a:defRPr>
                          <a:solidFill>
                            <a:srgbClr val="455272"/>
                          </a:solidFill>
                          <a:latin typeface="Lexend Deca Regular Regular"/>
                          <a:ea typeface="Lexend Deca Regular Regular"/>
                          <a:cs typeface="Lexend Deca Regular Regular"/>
                          <a:sym typeface="Lexend Deca Regular Regular"/>
                        </a:defRPr>
                      </a:pPr>
                    </a:p>
                  </a:txBody>
                  <a:tcPr marL="50800" marR="50800" marT="50800" marB="50800" anchor="t" anchorCtr="0" horzOverflow="overflow"/>
                </a:tc>
                <a:tc>
                  <a:txBody>
                    <a:bodyPr/>
                    <a:lstStyle/>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Save hours on timesheets</a:t>
                      </a:r>
                      <a:b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Optimize reporting and payroll activities</a:t>
                      </a:r>
                    </a:p>
                    <a:p>
                      <a:pPr algn="l" defTabSz="457200">
                        <a:defRPr>
                          <a:solidFill>
                            <a:srgbClr val="455272"/>
                          </a:solidFill>
                          <a:latin typeface="Lexend Deca Regular Regular"/>
                          <a:ea typeface="Lexend Deca Regular Regular"/>
                          <a:cs typeface="Lexend Deca Regular Regular"/>
                          <a:sym typeface="Lexend Deca Regular Regular"/>
                        </a:defRPr>
                      </a:pP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Performance monitoring</a:t>
                      </a:r>
                    </a:p>
                    <a:p>
                      <a:pPr algn="l" defTabSz="457200">
                        <a:defRPr>
                          <a:solidFill>
                            <a:srgbClr val="455272"/>
                          </a:solidFill>
                          <a:latin typeface="Lexend Deca Regular Regular"/>
                          <a:ea typeface="Lexend Deca Regular Regular"/>
                          <a:cs typeface="Lexend Deca Regular Regular"/>
                          <a:sym typeface="Lexend Deca Regular Regular"/>
                        </a:defRPr>
                      </a:pPr>
                    </a:p>
                    <a:p>
                      <a:pPr marL="457200" indent="-317500" algn="l" defTabSz="457200">
                        <a:buSzPct val="125000"/>
                        <a:buFont typeface="Times Roman"/>
                        <a:buChar char="•"/>
                        <a:defRPr>
                          <a:solidFill>
                            <a:srgbClr val="455272"/>
                          </a:solidFill>
                          <a:latin typeface="Lexend Deca Regular Regular"/>
                          <a:ea typeface="Lexend Deca Regular Regular"/>
                          <a:cs typeface="Lexend Deca Regular Regular"/>
                          <a:sym typeface="Lexend Deca Regular Regular"/>
                        </a:defRPr>
                      </a:pPr>
                      <a:r>
                        <a:t>Respect deadlines</a:t>
                      </a:r>
                    </a:p>
                  </a:txBody>
                  <a:tcPr marL="50800" marR="50800" marT="50800" marB="50800" anchor="t" anchorCtr="0" horzOverflow="overflow"/>
                </a:tc>
              </a:tr>
            </a:tbl>
          </a:graphicData>
        </a:graphic>
      </p:graphicFrame>
      <p:sp>
        <p:nvSpPr>
          <p:cNvPr id="177" name="No matter what's your industry or company size, those are the areas of your work that Timeneye will help you improve:"/>
          <p:cNvSpPr txBox="1"/>
          <p:nvPr/>
        </p:nvSpPr>
        <p:spPr>
          <a:xfrm>
            <a:off x="3126952" y="2440419"/>
            <a:ext cx="18130096"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rPr>
                <a:latin typeface="Lexend Deca Regular Bold"/>
                <a:ea typeface="Lexend Deca Regular Bold"/>
                <a:cs typeface="Lexend Deca Regular Bold"/>
                <a:sym typeface="Lexend Deca Regular Bold"/>
              </a:rPr>
              <a:t>No matter what's your industry or company size</a:t>
            </a:r>
            <a:r>
              <a:t>, those are the areas of your work that Timeneye will help you improve: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Use cases &amp; success criteria"/>
          <p:cNvSpPr txBox="1"/>
          <p:nvPr/>
        </p:nvSpPr>
        <p:spPr>
          <a:xfrm>
            <a:off x="6717020" y="1064583"/>
            <a:ext cx="10949961"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solidFill>
                  <a:srgbClr val="455272"/>
                </a:solidFill>
                <a:latin typeface="Lexend Deca Regular Bold"/>
                <a:ea typeface="Lexend Deca Regular Bold"/>
                <a:cs typeface="Lexend Deca Regular Bold"/>
                <a:sym typeface="Lexend Deca Regular Bold"/>
              </a:defRPr>
            </a:lvl1pPr>
          </a:lstStyle>
          <a:p>
            <a:pPr/>
            <a:r>
              <a:t>Use cases &amp; success criteria</a:t>
            </a:r>
          </a:p>
        </p:txBody>
      </p:sp>
      <p:sp>
        <p:nvSpPr>
          <p:cNvPr id="180" name="Different industries might have different reasons to start using a time-tracking software and different expectations for the outcomes.…"/>
          <p:cNvSpPr txBox="1"/>
          <p:nvPr/>
        </p:nvSpPr>
        <p:spPr>
          <a:xfrm>
            <a:off x="2477718" y="2209114"/>
            <a:ext cx="19887592" cy="208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t>Different industries might have different reasons to start using a time-tracking software and different expectations for the outcomes. </a:t>
            </a:r>
          </a:p>
          <a:p>
            <a:pPr algn="l"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t>Make sure that you </a:t>
            </a:r>
            <a:r>
              <a:rPr>
                <a:latin typeface="Lexend Deca Regular Bold"/>
                <a:ea typeface="Lexend Deca Regular Bold"/>
                <a:cs typeface="Lexend Deca Regular Bold"/>
                <a:sym typeface="Lexend Deca Regular Bold"/>
              </a:rPr>
              <a:t>understand what’s your use case (scenarios)</a:t>
            </a:r>
            <a:r>
              <a:t> and define what success would look like for your company. </a:t>
            </a:r>
          </a:p>
          <a:p>
            <a:pPr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p>
          <a:p>
            <a:pPr defTabSz="457200">
              <a:spcBef>
                <a:spcPts val="1200"/>
              </a:spcBef>
              <a:defRPr b="0" sz="2400">
                <a:solidFill>
                  <a:srgbClr val="455272"/>
                </a:solidFill>
                <a:latin typeface="Lexend Deca Regular Regular"/>
                <a:ea typeface="Lexend Deca Regular Regular"/>
                <a:cs typeface="Lexend Deca Regular Regular"/>
                <a:sym typeface="Lexend Deca Regular Regular"/>
              </a:defRPr>
            </a:pPr>
            <a:r>
              <a:t>Here are some examples:</a:t>
            </a:r>
          </a:p>
        </p:txBody>
      </p:sp>
      <p:pic>
        <p:nvPicPr>
          <p:cNvPr id="181" name="Benefits.png" descr="Benefits.png"/>
          <p:cNvPicPr>
            <a:picLocks noChangeAspect="1"/>
          </p:cNvPicPr>
          <p:nvPr/>
        </p:nvPicPr>
        <p:blipFill>
          <a:blip r:embed="rId2">
            <a:extLst/>
          </a:blip>
          <a:srcRect l="0" t="0" r="0" b="49790"/>
          <a:stretch>
            <a:fillRect/>
          </a:stretch>
        </p:blipFill>
        <p:spPr>
          <a:xfrm>
            <a:off x="285620" y="4822900"/>
            <a:ext cx="11523878" cy="7521915"/>
          </a:xfrm>
          <a:prstGeom prst="rect">
            <a:avLst/>
          </a:prstGeom>
          <a:ln w="12700">
            <a:miter lim="400000"/>
          </a:ln>
        </p:spPr>
      </p:pic>
      <p:pic>
        <p:nvPicPr>
          <p:cNvPr id="182" name="Benefits.png" descr="Benefits.png"/>
          <p:cNvPicPr>
            <a:picLocks noChangeAspect="1"/>
          </p:cNvPicPr>
          <p:nvPr/>
        </p:nvPicPr>
        <p:blipFill>
          <a:blip r:embed="rId2">
            <a:extLst/>
          </a:blip>
          <a:srcRect l="0" t="49667" r="0" b="0"/>
          <a:stretch>
            <a:fillRect/>
          </a:stretch>
        </p:blipFill>
        <p:spPr>
          <a:xfrm>
            <a:off x="12089211" y="4653036"/>
            <a:ext cx="11830732" cy="774116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3F9FE"/>
        </a:solidFill>
      </p:bgPr>
    </p:bg>
    <p:spTree>
      <p:nvGrpSpPr>
        <p:cNvPr id="1" name=""/>
        <p:cNvGrpSpPr/>
        <p:nvPr/>
      </p:nvGrpSpPr>
      <p:grpSpPr>
        <a:xfrm>
          <a:off x="0" y="0"/>
          <a:ext cx="0" cy="0"/>
          <a:chOff x="0" y="0"/>
          <a:chExt cx="0" cy="0"/>
        </a:xfrm>
      </p:grpSpPr>
      <p:sp>
        <p:nvSpPr>
          <p:cNvPr id="184" name="Example of a use case: The marketing&amp;communication agency"/>
          <p:cNvSpPr txBox="1"/>
          <p:nvPr/>
        </p:nvSpPr>
        <p:spPr>
          <a:xfrm>
            <a:off x="1838926" y="835983"/>
            <a:ext cx="20706148"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5000">
                <a:solidFill>
                  <a:srgbClr val="455272"/>
                </a:solidFill>
                <a:latin typeface="Lexend Deca Regular Bold"/>
                <a:ea typeface="Lexend Deca Regular Bold"/>
                <a:cs typeface="Lexend Deca Regular Bold"/>
                <a:sym typeface="Lexend Deca Regular Bold"/>
              </a:defRPr>
            </a:pPr>
            <a:r>
              <a:t>Example of a use case: </a:t>
            </a:r>
            <a:r>
              <a:rPr>
                <a:solidFill>
                  <a:schemeClr val="accent1"/>
                </a:solidFill>
              </a:rPr>
              <a:t>The</a:t>
            </a:r>
            <a:r>
              <a:t> </a:t>
            </a:r>
            <a:r>
              <a:rPr>
                <a:solidFill>
                  <a:schemeClr val="accent1"/>
                </a:solidFill>
              </a:rPr>
              <a:t>marketing&amp;communication agency</a:t>
            </a:r>
            <a:r>
              <a:t> </a:t>
            </a:r>
          </a:p>
        </p:txBody>
      </p:sp>
      <p:sp>
        <p:nvSpPr>
          <p:cNvPr id="185" name="“Create Today”"/>
          <p:cNvSpPr txBox="1"/>
          <p:nvPr/>
        </p:nvSpPr>
        <p:spPr>
          <a:xfrm>
            <a:off x="11884955" y="2946099"/>
            <a:ext cx="4076908"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solidFill>
                  <a:srgbClr val="455272"/>
                </a:solidFill>
                <a:latin typeface="Lexend Deca Regular Bold"/>
                <a:ea typeface="Lexend Deca Regular Bold"/>
                <a:cs typeface="Lexend Deca Regular Bold"/>
                <a:sym typeface="Lexend Deca Regular Bold"/>
              </a:defRPr>
            </a:lvl1pPr>
          </a:lstStyle>
          <a:p>
            <a:pPr/>
            <a:r>
              <a:t>“Create Today”</a:t>
            </a:r>
          </a:p>
        </p:txBody>
      </p:sp>
      <p:grpSp>
        <p:nvGrpSpPr>
          <p:cNvPr id="189" name="Group"/>
          <p:cNvGrpSpPr/>
          <p:nvPr/>
        </p:nvGrpSpPr>
        <p:grpSpPr>
          <a:xfrm>
            <a:off x="12141816" y="3886199"/>
            <a:ext cx="11010697" cy="863601"/>
            <a:chOff x="0" y="0"/>
            <a:chExt cx="11010696" cy="863600"/>
          </a:xfrm>
        </p:grpSpPr>
        <p:sp>
          <p:nvSpPr>
            <p:cNvPr id="186" name="Company size:…"/>
            <p:cNvSpPr txBox="1"/>
            <p:nvPr/>
          </p:nvSpPr>
          <p:spPr>
            <a:xfrm>
              <a:off x="0" y="-1"/>
              <a:ext cx="2621737"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2400">
                  <a:solidFill>
                    <a:srgbClr val="455272"/>
                  </a:solidFill>
                  <a:latin typeface="Lexend Deca Regular Regular"/>
                  <a:ea typeface="Lexend Deca Regular Regular"/>
                  <a:cs typeface="Lexend Deca Regular Regular"/>
                  <a:sym typeface="Lexend Deca Regular Regular"/>
                </a:defRPr>
              </a:pPr>
              <a:r>
                <a:t>Company size:</a:t>
              </a:r>
            </a:p>
            <a:p>
              <a:pPr algn="l">
                <a:defRPr b="0" sz="2400">
                  <a:solidFill>
                    <a:srgbClr val="455272"/>
                  </a:solidFill>
                  <a:latin typeface="Lexend Deca Regular Bold"/>
                  <a:ea typeface="Lexend Deca Regular Bold"/>
                  <a:cs typeface="Lexend Deca Regular Bold"/>
                  <a:sym typeface="Lexend Deca Regular Bold"/>
                </a:defRPr>
              </a:pPr>
              <a:r>
                <a:t>100+ employees</a:t>
              </a:r>
            </a:p>
          </p:txBody>
        </p:sp>
        <p:sp>
          <p:nvSpPr>
            <p:cNvPr id="187" name="Location:…"/>
            <p:cNvSpPr txBox="1"/>
            <p:nvPr/>
          </p:nvSpPr>
          <p:spPr>
            <a:xfrm>
              <a:off x="3493627" y="-1"/>
              <a:ext cx="2197414"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2400">
                  <a:solidFill>
                    <a:srgbClr val="455272"/>
                  </a:solidFill>
                  <a:latin typeface="Lexend Deca Regular Regular"/>
                  <a:ea typeface="Lexend Deca Regular Regular"/>
                  <a:cs typeface="Lexend Deca Regular Regular"/>
                  <a:sym typeface="Lexend Deca Regular Regular"/>
                </a:defRPr>
              </a:pPr>
              <a:r>
                <a:t>Location:</a:t>
              </a:r>
            </a:p>
            <a:p>
              <a:pPr algn="l">
                <a:defRPr b="0" sz="2400">
                  <a:solidFill>
                    <a:srgbClr val="455272"/>
                  </a:solidFill>
                  <a:latin typeface="Lexend Deca Regular Bold"/>
                  <a:ea typeface="Lexend Deca Regular Bold"/>
                  <a:cs typeface="Lexend Deca Regular Bold"/>
                  <a:sym typeface="Lexend Deca Regular Bold"/>
                </a:defRPr>
              </a:pPr>
              <a:r>
                <a:t>United States</a:t>
              </a:r>
            </a:p>
          </p:txBody>
        </p:sp>
        <p:sp>
          <p:nvSpPr>
            <p:cNvPr id="188" name="Industry:…"/>
            <p:cNvSpPr txBox="1"/>
            <p:nvPr/>
          </p:nvSpPr>
          <p:spPr>
            <a:xfrm>
              <a:off x="6618751" y="-1"/>
              <a:ext cx="439194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2400">
                  <a:solidFill>
                    <a:srgbClr val="455272"/>
                  </a:solidFill>
                  <a:latin typeface="Lexend Deca Regular Regular"/>
                  <a:ea typeface="Lexend Deca Regular Regular"/>
                  <a:cs typeface="Lexend Deca Regular Regular"/>
                  <a:sym typeface="Lexend Deca Regular Regular"/>
                </a:defRPr>
              </a:pPr>
              <a:r>
                <a:t>Industry:</a:t>
              </a:r>
            </a:p>
            <a:p>
              <a:pPr algn="l">
                <a:defRPr b="0" sz="2400">
                  <a:solidFill>
                    <a:srgbClr val="455272"/>
                  </a:solidFill>
                  <a:latin typeface="Lexend Deca Regular Bold"/>
                  <a:ea typeface="Lexend Deca Regular Bold"/>
                  <a:cs typeface="Lexend Deca Regular Bold"/>
                  <a:sym typeface="Lexend Deca Regular Bold"/>
                </a:defRPr>
              </a:pPr>
              <a:r>
                <a:t>Marketing&amp;Communication</a:t>
              </a:r>
            </a:p>
          </p:txBody>
        </p:sp>
      </p:grpSp>
      <p:sp>
        <p:nvSpPr>
          <p:cNvPr id="190" name="About the company:…"/>
          <p:cNvSpPr txBox="1"/>
          <p:nvPr/>
        </p:nvSpPr>
        <p:spPr>
          <a:xfrm>
            <a:off x="12141815" y="5341627"/>
            <a:ext cx="11010697"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400" u="sng">
                <a:solidFill>
                  <a:srgbClr val="455272"/>
                </a:solidFill>
                <a:latin typeface="Lexend Deca Regular Bold"/>
                <a:ea typeface="Lexend Deca Regular Bold"/>
                <a:cs typeface="Lexend Deca Regular Bold"/>
                <a:sym typeface="Lexend Deca Regular Bold"/>
              </a:defRPr>
            </a:pPr>
            <a:r>
              <a:t>About the company: </a:t>
            </a:r>
            <a:r>
              <a:rPr u="none"/>
              <a:t> </a:t>
            </a:r>
            <a:endParaRPr u="none"/>
          </a:p>
          <a:p>
            <a:pPr algn="l">
              <a:defRPr b="0" sz="2400" u="sng">
                <a:solidFill>
                  <a:srgbClr val="455272"/>
                </a:solidFill>
                <a:latin typeface="Lexend Deca Regular Regular"/>
                <a:ea typeface="Lexend Deca Regular Regular"/>
                <a:cs typeface="Lexend Deca Regular Regular"/>
                <a:sym typeface="Lexend Deca Regular Regular"/>
              </a:defRPr>
            </a:pPr>
            <a:endParaRPr u="none"/>
          </a:p>
          <a:p>
            <a:pPr algn="l">
              <a:defRPr b="0" sz="2400" u="sng">
                <a:solidFill>
                  <a:srgbClr val="455272"/>
                </a:solidFill>
                <a:latin typeface="Lexend Deca Regular Regular"/>
                <a:ea typeface="Lexend Deca Regular Regular"/>
                <a:cs typeface="Lexend Deca Regular Regular"/>
                <a:sym typeface="Lexend Deca Regular Regular"/>
              </a:defRPr>
            </a:pPr>
            <a:r>
              <a:rPr u="none"/>
              <a:t>Create Today is a multimedia network of daily and weekly newspapers, weekly shoppers and websites. In addition, Create Today provides media planning, digital marketing, commercial printing, eCommerce solutions and other services. </a:t>
            </a:r>
          </a:p>
        </p:txBody>
      </p:sp>
      <p:sp>
        <p:nvSpPr>
          <p:cNvPr id="191" name="Pain Points:…"/>
          <p:cNvSpPr txBox="1"/>
          <p:nvPr/>
        </p:nvSpPr>
        <p:spPr>
          <a:xfrm>
            <a:off x="12141815" y="8446175"/>
            <a:ext cx="11010697" cy="429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400" u="sng">
                <a:solidFill>
                  <a:srgbClr val="455272"/>
                </a:solidFill>
                <a:latin typeface="Lexend Deca Regular Bold"/>
                <a:ea typeface="Lexend Deca Regular Bold"/>
                <a:cs typeface="Lexend Deca Regular Bold"/>
                <a:sym typeface="Lexend Deca Regular Bold"/>
              </a:defRPr>
            </a:pPr>
            <a:r>
              <a:t>Pain Points: </a:t>
            </a:r>
          </a:p>
          <a:p>
            <a:pPr algn="l">
              <a:defRPr b="0" sz="2400">
                <a:solidFill>
                  <a:srgbClr val="455272"/>
                </a:solidFill>
                <a:latin typeface="Lexend Deca Regular Regular"/>
                <a:ea typeface="Lexend Deca Regular Regular"/>
                <a:cs typeface="Lexend Deca Regular Regular"/>
                <a:sym typeface="Lexend Deca Regular Regular"/>
              </a:defRPr>
            </a:pPr>
          </a:p>
          <a:p>
            <a:pPr algn="l" defTabSz="457200">
              <a:defRPr b="0" sz="2400">
                <a:solidFill>
                  <a:srgbClr val="455272"/>
                </a:solidFill>
                <a:latin typeface="Lexend Deca Regular Regular"/>
                <a:ea typeface="Lexend Deca Regular Regular"/>
                <a:cs typeface="Lexend Deca Regular Regular"/>
                <a:sym typeface="Lexend Deca Regular Regular"/>
              </a:defRPr>
            </a:pPr>
            <a:r>
              <a:t>- Managers often waste time filling data manually, relying on tools like Google Sheets and Excel</a:t>
            </a:r>
          </a:p>
          <a:p>
            <a:pPr algn="l" defTabSz="457200">
              <a:defRPr b="0" sz="2400">
                <a:solidFill>
                  <a:srgbClr val="455272"/>
                </a:solidFill>
                <a:latin typeface="Lexend Deca Regular Regular"/>
                <a:ea typeface="Lexend Deca Regular Regular"/>
                <a:cs typeface="Lexend Deca Regular Regular"/>
                <a:sym typeface="Lexend Deca Regular Regular"/>
              </a:defRPr>
            </a:pPr>
          </a:p>
          <a:p>
            <a:pPr algn="l" defTabSz="457200">
              <a:defRPr b="0" sz="2400">
                <a:solidFill>
                  <a:srgbClr val="455272"/>
                </a:solidFill>
                <a:latin typeface="Lexend Deca Regular Regular"/>
                <a:ea typeface="Lexend Deca Regular Regular"/>
                <a:cs typeface="Lexend Deca Regular Regular"/>
                <a:sym typeface="Lexend Deca Regular Regular"/>
              </a:defRPr>
            </a:pPr>
            <a:r>
              <a:t>- When a big project comes in they often “guesstimate” the hrs of work involved to bring it to completion</a:t>
            </a:r>
          </a:p>
          <a:p>
            <a:pPr algn="l" defTabSz="457200">
              <a:defRPr b="0" sz="2400">
                <a:solidFill>
                  <a:srgbClr val="455272"/>
                </a:solidFill>
                <a:latin typeface="Lexend Deca Regular Regular"/>
                <a:ea typeface="Lexend Deca Regular Regular"/>
                <a:cs typeface="Lexend Deca Regular Regular"/>
                <a:sym typeface="Lexend Deca Regular Regular"/>
              </a:defRPr>
            </a:pPr>
          </a:p>
          <a:p>
            <a:pPr algn="l" defTabSz="457200">
              <a:defRPr b="0" sz="2400">
                <a:solidFill>
                  <a:srgbClr val="455272"/>
                </a:solidFill>
                <a:latin typeface="Lexend Deca Regular Regular"/>
                <a:ea typeface="Lexend Deca Regular Regular"/>
                <a:cs typeface="Lexend Deca Regular Regular"/>
                <a:sym typeface="Lexend Deca Regular Regular"/>
              </a:defRPr>
            </a:pPr>
            <a:r>
              <a:t>- Difficulty in monitoring the budget and keeping each project’s profitability under control</a:t>
            </a:r>
          </a:p>
        </p:txBody>
      </p:sp>
      <p:pic>
        <p:nvPicPr>
          <p:cNvPr id="192" name="Stuck at Home Brainstorming.png" descr="Stuck at Home Brainstorming.png"/>
          <p:cNvPicPr>
            <a:picLocks noChangeAspect="1"/>
          </p:cNvPicPr>
          <p:nvPr/>
        </p:nvPicPr>
        <p:blipFill>
          <a:blip r:embed="rId2">
            <a:extLst/>
          </a:blip>
          <a:stretch>
            <a:fillRect/>
          </a:stretch>
        </p:blipFill>
        <p:spPr>
          <a:xfrm>
            <a:off x="1471861" y="3578748"/>
            <a:ext cx="8823809" cy="7398130"/>
          </a:xfrm>
          <a:prstGeom prst="rect">
            <a:avLst/>
          </a:prstGeom>
          <a:ln w="12700">
            <a:miter lim="400000"/>
          </a:ln>
        </p:spPr>
      </p:pic>
      <p:sp>
        <p:nvSpPr>
          <p:cNvPr id="193" name="The following data are inspired by realistic scenarios, but it is not a real company."/>
          <p:cNvSpPr txBox="1"/>
          <p:nvPr/>
        </p:nvSpPr>
        <p:spPr>
          <a:xfrm>
            <a:off x="6411638" y="1991683"/>
            <a:ext cx="11560724"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0" sz="2000">
                <a:solidFill>
                  <a:srgbClr val="455272"/>
                </a:solidFill>
                <a:latin typeface="Lexend Deca Regular Regular"/>
                <a:ea typeface="Lexend Deca Regular Regular"/>
                <a:cs typeface="Lexend Deca Regular Regular"/>
                <a:sym typeface="Lexend Deca Regular Regular"/>
              </a:defRPr>
            </a:lvl1pPr>
          </a:lstStyle>
          <a:p>
            <a:pPr/>
            <a:r>
              <a:t>The following data are inspired by realistic scenarios, but it is not a real company.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3F9FE"/>
        </a:solidFill>
      </p:bgPr>
    </p:bg>
    <p:spTree>
      <p:nvGrpSpPr>
        <p:cNvPr id="1" name=""/>
        <p:cNvGrpSpPr/>
        <p:nvPr/>
      </p:nvGrpSpPr>
      <p:grpSpPr>
        <a:xfrm>
          <a:off x="0" y="0"/>
          <a:ext cx="0" cy="0"/>
          <a:chOff x="0" y="0"/>
          <a:chExt cx="0" cy="0"/>
        </a:xfrm>
      </p:grpSpPr>
      <p:pic>
        <p:nvPicPr>
          <p:cNvPr id="195" name="time.png" descr="time.png"/>
          <p:cNvPicPr>
            <a:picLocks noChangeAspect="1"/>
          </p:cNvPicPr>
          <p:nvPr/>
        </p:nvPicPr>
        <p:blipFill>
          <a:blip r:embed="rId2">
            <a:extLst/>
          </a:blip>
          <a:srcRect l="4987" t="0" r="911" b="13955"/>
          <a:stretch>
            <a:fillRect/>
          </a:stretch>
        </p:blipFill>
        <p:spPr>
          <a:xfrm>
            <a:off x="1282710" y="3715346"/>
            <a:ext cx="9536088" cy="5043737"/>
          </a:xfrm>
          <a:prstGeom prst="rect">
            <a:avLst/>
          </a:prstGeom>
          <a:ln w="12700">
            <a:miter lim="400000"/>
          </a:ln>
        </p:spPr>
      </p:pic>
      <p:sp>
        <p:nvSpPr>
          <p:cNvPr id="196" name="1) How much time did we dedicate to each project in the last 3 months?"/>
          <p:cNvSpPr txBox="1"/>
          <p:nvPr/>
        </p:nvSpPr>
        <p:spPr>
          <a:xfrm>
            <a:off x="1256738" y="3074981"/>
            <a:ext cx="1081698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1) How much </a:t>
            </a:r>
            <a:r>
              <a:rPr>
                <a:latin typeface="Lexend Deca Regular Bold"/>
                <a:ea typeface="Lexend Deca Regular Bold"/>
                <a:cs typeface="Lexend Deca Regular Bold"/>
                <a:sym typeface="Lexend Deca Regular Bold"/>
              </a:rPr>
              <a:t>time</a:t>
            </a:r>
            <a:r>
              <a:t> did we dedicate to each project in the last 3 months?   </a:t>
            </a:r>
          </a:p>
        </p:txBody>
      </p:sp>
      <p:sp>
        <p:nvSpPr>
          <p:cNvPr id="197" name="2) What are the labour costs for realising those projects?"/>
          <p:cNvSpPr txBox="1"/>
          <p:nvPr/>
        </p:nvSpPr>
        <p:spPr>
          <a:xfrm>
            <a:off x="1256738" y="9195462"/>
            <a:ext cx="8845489"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2) What are the</a:t>
            </a:r>
            <a:r>
              <a:rPr>
                <a:latin typeface="Lexend Deca Regular Bold"/>
                <a:ea typeface="Lexend Deca Regular Bold"/>
                <a:cs typeface="Lexend Deca Regular Bold"/>
                <a:sym typeface="Lexend Deca Regular Bold"/>
              </a:rPr>
              <a:t> labour</a:t>
            </a:r>
            <a:r>
              <a:t> </a:t>
            </a:r>
            <a:r>
              <a:rPr>
                <a:latin typeface="Lexend Deca Regular Bold"/>
                <a:ea typeface="Lexend Deca Regular Bold"/>
                <a:cs typeface="Lexend Deca Regular Bold"/>
                <a:sym typeface="Lexend Deca Regular Bold"/>
              </a:rPr>
              <a:t>costs</a:t>
            </a:r>
            <a:r>
              <a:t> for realising those projects?   </a:t>
            </a:r>
          </a:p>
        </p:txBody>
      </p:sp>
      <p:pic>
        <p:nvPicPr>
          <p:cNvPr id="198" name="costs.png" descr="costs.png"/>
          <p:cNvPicPr>
            <a:picLocks noChangeAspect="1"/>
          </p:cNvPicPr>
          <p:nvPr/>
        </p:nvPicPr>
        <p:blipFill>
          <a:blip r:embed="rId3">
            <a:extLst/>
          </a:blip>
          <a:stretch>
            <a:fillRect/>
          </a:stretch>
        </p:blipFill>
        <p:spPr>
          <a:xfrm>
            <a:off x="1282710" y="9879645"/>
            <a:ext cx="9536114" cy="3136880"/>
          </a:xfrm>
          <a:prstGeom prst="rect">
            <a:avLst/>
          </a:prstGeom>
          <a:ln w="12700">
            <a:miter lim="400000"/>
          </a:ln>
        </p:spPr>
      </p:pic>
      <p:sp>
        <p:nvSpPr>
          <p:cNvPr id="199" name="3) How much do we have to bill our clients for each project?"/>
          <p:cNvSpPr txBox="1"/>
          <p:nvPr/>
        </p:nvSpPr>
        <p:spPr>
          <a:xfrm>
            <a:off x="13151384" y="3074981"/>
            <a:ext cx="9588057"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3) How much do we have to </a:t>
            </a:r>
            <a:r>
              <a:rPr>
                <a:latin typeface="Lexend Deca Regular Bold"/>
                <a:ea typeface="Lexend Deca Regular Bold"/>
                <a:cs typeface="Lexend Deca Regular Bold"/>
                <a:sym typeface="Lexend Deca Regular Bold"/>
              </a:rPr>
              <a:t>bill our clients</a:t>
            </a:r>
            <a:r>
              <a:t> for each project?   </a:t>
            </a:r>
          </a:p>
        </p:txBody>
      </p:sp>
      <p:sp>
        <p:nvSpPr>
          <p:cNvPr id="200" name="4) How can I show my clients a breakdown of our activities?"/>
          <p:cNvSpPr txBox="1"/>
          <p:nvPr/>
        </p:nvSpPr>
        <p:spPr>
          <a:xfrm>
            <a:off x="13037136" y="6943125"/>
            <a:ext cx="9588056"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400">
                <a:solidFill>
                  <a:srgbClr val="455272"/>
                </a:solidFill>
                <a:latin typeface="Lexend Deca Regular Regular"/>
                <a:ea typeface="Lexend Deca Regular Regular"/>
                <a:cs typeface="Lexend Deca Regular Regular"/>
                <a:sym typeface="Lexend Deca Regular Regular"/>
              </a:defRPr>
            </a:pPr>
            <a:r>
              <a:t>4) How can I show my clients a </a:t>
            </a:r>
            <a:r>
              <a:rPr>
                <a:latin typeface="Lexend Deca Regular Bold"/>
                <a:ea typeface="Lexend Deca Regular Bold"/>
                <a:cs typeface="Lexend Deca Regular Bold"/>
                <a:sym typeface="Lexend Deca Regular Bold"/>
              </a:rPr>
              <a:t>breakdown of our activities</a:t>
            </a:r>
            <a:r>
              <a:t>?   </a:t>
            </a:r>
          </a:p>
        </p:txBody>
      </p:sp>
      <p:pic>
        <p:nvPicPr>
          <p:cNvPr id="201" name="clients.png" descr="clients.png"/>
          <p:cNvPicPr>
            <a:picLocks noChangeAspect="1"/>
          </p:cNvPicPr>
          <p:nvPr/>
        </p:nvPicPr>
        <p:blipFill>
          <a:blip r:embed="rId4">
            <a:extLst/>
          </a:blip>
          <a:stretch>
            <a:fillRect/>
          </a:stretch>
        </p:blipFill>
        <p:spPr>
          <a:xfrm>
            <a:off x="12916532" y="3715346"/>
            <a:ext cx="9536114" cy="2685170"/>
          </a:xfrm>
          <a:prstGeom prst="rect">
            <a:avLst/>
          </a:prstGeom>
          <a:ln w="12700">
            <a:miter lim="400000"/>
          </a:ln>
        </p:spPr>
      </p:pic>
      <p:pic>
        <p:nvPicPr>
          <p:cNvPr id="202" name="entries.png" descr="entries.png"/>
          <p:cNvPicPr>
            <a:picLocks noChangeAspect="1"/>
          </p:cNvPicPr>
          <p:nvPr/>
        </p:nvPicPr>
        <p:blipFill>
          <a:blip r:embed="rId5">
            <a:extLst/>
          </a:blip>
          <a:stretch>
            <a:fillRect/>
          </a:stretch>
        </p:blipFill>
        <p:spPr>
          <a:xfrm>
            <a:off x="15108459" y="7520929"/>
            <a:ext cx="4640505" cy="5669070"/>
          </a:xfrm>
          <a:prstGeom prst="rect">
            <a:avLst/>
          </a:prstGeom>
          <a:ln w="12700">
            <a:miter lim="400000"/>
          </a:ln>
        </p:spPr>
      </p:pic>
      <p:sp>
        <p:nvSpPr>
          <p:cNvPr id="203" name="Example of a report: The marketing&amp;communication agency"/>
          <p:cNvSpPr txBox="1"/>
          <p:nvPr/>
        </p:nvSpPr>
        <p:spPr>
          <a:xfrm>
            <a:off x="1838926" y="835983"/>
            <a:ext cx="19983683"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5000">
                <a:solidFill>
                  <a:srgbClr val="455272"/>
                </a:solidFill>
                <a:latin typeface="Lexend Deca Regular Bold"/>
                <a:ea typeface="Lexend Deca Regular Bold"/>
                <a:cs typeface="Lexend Deca Regular Bold"/>
                <a:sym typeface="Lexend Deca Regular Bold"/>
              </a:defRPr>
            </a:pPr>
            <a:r>
              <a:t>Example of a report: </a:t>
            </a:r>
            <a:r>
              <a:rPr>
                <a:solidFill>
                  <a:schemeClr val="accent1"/>
                </a:solidFill>
              </a:rPr>
              <a:t>The</a:t>
            </a:r>
            <a:r>
              <a:t> </a:t>
            </a:r>
            <a:r>
              <a:rPr>
                <a:solidFill>
                  <a:schemeClr val="accent1"/>
                </a:solidFill>
              </a:rPr>
              <a:t>marketing&amp;communication agency</a:t>
            </a:r>
            <a:r>
              <a:t> </a:t>
            </a:r>
          </a:p>
        </p:txBody>
      </p:sp>
      <p:sp>
        <p:nvSpPr>
          <p:cNvPr id="204" name="These are examples of some of the questions answered by a Timeneye report. In this case, the data are completely fictional."/>
          <p:cNvSpPr txBox="1"/>
          <p:nvPr/>
        </p:nvSpPr>
        <p:spPr>
          <a:xfrm>
            <a:off x="4169493" y="1991683"/>
            <a:ext cx="16045015"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0" sz="2000">
                <a:solidFill>
                  <a:srgbClr val="455272"/>
                </a:solidFill>
                <a:latin typeface="Lexend Deca Regular Regular"/>
                <a:ea typeface="Lexend Deca Regular Regular"/>
                <a:cs typeface="Lexend Deca Regular Regular"/>
                <a:sym typeface="Lexend Deca Regular Regular"/>
              </a:defRPr>
            </a:lvl1pPr>
          </a:lstStyle>
          <a:p>
            <a:pPr/>
            <a:r>
              <a:t>These are examples of some of the questions answered by a Timeneye report. In this case, the data are completely fictional.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